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Montserrat SemiBold"/>
      <p:regular r:id="rId15"/>
      <p:bold r:id="rId16"/>
      <p:italic r:id="rId17"/>
      <p:boldItalic r:id="rId18"/>
    </p:embeddedFont>
    <p:embeddedFont>
      <p:font typeface="Montserrat"/>
      <p:regular r:id="rId19"/>
      <p:bold r:id="rId20"/>
      <p:italic r:id="rId21"/>
      <p:boldItalic r:id="rId22"/>
    </p:embeddedFont>
    <p:embeddedFont>
      <p:font typeface="Montserrat Medium"/>
      <p:regular r:id="rId23"/>
      <p:bold r:id="rId24"/>
      <p:italic r:id="rId25"/>
      <p:boldItalic r:id="rId26"/>
    </p:embeddedFont>
    <p:embeddedFont>
      <p:font typeface="Montserrat Light"/>
      <p:regular r:id="rId27"/>
      <p:bold r:id="rId28"/>
      <p:italic r:id="rId29"/>
      <p:boldItalic r:id="rId30"/>
    </p:embeddedFont>
    <p:embeddedFont>
      <p:font typeface="Helvetica Neue"/>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bold.fntdata"/><Relationship Id="rId22" Type="http://schemas.openxmlformats.org/officeDocument/2006/relationships/font" Target="fonts/Montserrat-boldItalic.fntdata"/><Relationship Id="rId21" Type="http://schemas.openxmlformats.org/officeDocument/2006/relationships/font" Target="fonts/Montserrat-italic.fntdata"/><Relationship Id="rId24" Type="http://schemas.openxmlformats.org/officeDocument/2006/relationships/font" Target="fonts/MontserratMedium-bold.fntdata"/><Relationship Id="rId23" Type="http://schemas.openxmlformats.org/officeDocument/2006/relationships/font" Target="fonts/MontserratMedium-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Medium-boldItalic.fntdata"/><Relationship Id="rId25" Type="http://schemas.openxmlformats.org/officeDocument/2006/relationships/font" Target="fonts/MontserratMedium-italic.fntdata"/><Relationship Id="rId28" Type="http://schemas.openxmlformats.org/officeDocument/2006/relationships/font" Target="fonts/MontserratLight-bold.fntdata"/><Relationship Id="rId27" Type="http://schemas.openxmlformats.org/officeDocument/2006/relationships/font" Target="fonts/MontserratLigh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Light-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HelveticaNeue-regular.fntdata"/><Relationship Id="rId30" Type="http://schemas.openxmlformats.org/officeDocument/2006/relationships/font" Target="fonts/MontserratLight-boldItalic.fntdata"/><Relationship Id="rId11" Type="http://schemas.openxmlformats.org/officeDocument/2006/relationships/slide" Target="slides/slide6.xml"/><Relationship Id="rId33" Type="http://schemas.openxmlformats.org/officeDocument/2006/relationships/font" Target="fonts/HelveticaNeue-italic.fntdata"/><Relationship Id="rId10" Type="http://schemas.openxmlformats.org/officeDocument/2006/relationships/slide" Target="slides/slide5.xml"/><Relationship Id="rId32" Type="http://schemas.openxmlformats.org/officeDocument/2006/relationships/font" Target="fonts/HelveticaNeue-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HelveticaNeue-boldItalic.fntdata"/><Relationship Id="rId15" Type="http://schemas.openxmlformats.org/officeDocument/2006/relationships/font" Target="fonts/MontserratSemiBold-regular.fntdata"/><Relationship Id="rId14" Type="http://schemas.openxmlformats.org/officeDocument/2006/relationships/slide" Target="slides/slide9.xml"/><Relationship Id="rId17" Type="http://schemas.openxmlformats.org/officeDocument/2006/relationships/font" Target="fonts/MontserratSemiBold-italic.fntdata"/><Relationship Id="rId16" Type="http://schemas.openxmlformats.org/officeDocument/2006/relationships/font" Target="fonts/MontserratSemiBold-bold.fntdata"/><Relationship Id="rId19" Type="http://schemas.openxmlformats.org/officeDocument/2006/relationships/font" Target="fonts/Montserrat-regular.fntdata"/><Relationship Id="rId18" Type="http://schemas.openxmlformats.org/officeDocument/2006/relationships/font" Target="fonts/MontserratSemiBold-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0816cad88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g30816cad88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0816cad889_0_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g30816cad889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900">
                <a:solidFill>
                  <a:schemeClr val="dk1"/>
                </a:solidFill>
                <a:highlight>
                  <a:srgbClr val="FFFFFF"/>
                </a:highlight>
              </a:rPr>
              <a:t>Equates to over 22 billion grams of CO2, 1.4 trillion ounces of oil, and 105 million ounces of plastic</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0816cad889_0_18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1" name="Google Shape;101;g30816cad889_0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0816cad889_0_5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g30816cad889_0_5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Opener slide with logo/wordmark, title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0816cad889_0_10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0816cad889_0_10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0816cad889_0_9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g30816cad889_0_9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Opener slide with logo/wordmark, title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0816cad889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0816cad889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Clr>
                <a:srgbClr val="000000"/>
              </a:buClr>
              <a:buSzPts val="1100"/>
              <a:buFont typeface="Arial"/>
              <a:buNone/>
            </a:pPr>
            <a:r>
              <a:t/>
            </a:r>
            <a:endParaRPr sz="1200">
              <a:solidFill>
                <a:schemeClr val="dk1"/>
              </a:solidFill>
              <a:latin typeface="Montserrat"/>
              <a:ea typeface="Montserrat"/>
              <a:cs typeface="Montserrat"/>
              <a:sym typeface="Montserra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0816cad889_0_3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g30816cad889_0_3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Opener slide with logo/wordmark, title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0816cad889_0_8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g30816cad889_0_8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Customer Showcase Template 02</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0.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8.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2">
  <p:cSld name="SECTION_HEADER_1_2">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b="3161" l="901" r="0" t="12078"/>
          <a:stretch/>
        </p:blipFill>
        <p:spPr>
          <a:xfrm>
            <a:off x="0" y="13"/>
            <a:ext cx="9144000" cy="5143498"/>
          </a:xfrm>
          <a:prstGeom prst="rect">
            <a:avLst/>
          </a:prstGeom>
          <a:noFill/>
          <a:ln>
            <a:noFill/>
          </a:ln>
        </p:spPr>
      </p:pic>
      <p:sp>
        <p:nvSpPr>
          <p:cNvPr id="52" name="Google Shape;52;p13"/>
          <p:cNvSpPr txBox="1"/>
          <p:nvPr/>
        </p:nvSpPr>
        <p:spPr>
          <a:xfrm>
            <a:off x="7514525" y="4868600"/>
            <a:ext cx="900900" cy="15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Arial"/>
                <a:ea typeface="Arial"/>
                <a:cs typeface="Arial"/>
                <a:sym typeface="Arial"/>
              </a:rPr>
              <a:t>©2020 Bev</a:t>
            </a:r>
            <a:r>
              <a:rPr lang="en" sz="500"/>
              <a:t>i </a:t>
            </a:r>
            <a:r>
              <a:rPr b="0" i="0" lang="en" sz="500" u="none" cap="none" strike="noStrike">
                <a:solidFill>
                  <a:srgbClr val="000000"/>
                </a:solidFill>
                <a:latin typeface="Arial"/>
                <a:ea typeface="Arial"/>
                <a:cs typeface="Arial"/>
                <a:sym typeface="Arial"/>
              </a:rPr>
              <a:t>Confidential</a:t>
            </a:r>
            <a:endParaRPr sz="500"/>
          </a:p>
        </p:txBody>
      </p:sp>
      <p:sp>
        <p:nvSpPr>
          <p:cNvPr id="53" name="Google Shape;53;p13"/>
          <p:cNvSpPr txBox="1"/>
          <p:nvPr/>
        </p:nvSpPr>
        <p:spPr>
          <a:xfrm>
            <a:off x="8778600" y="4871293"/>
            <a:ext cx="95100" cy="762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fld id="{00000000-1234-1234-1234-123412341234}" type="slidenum">
              <a:rPr lang="en" sz="500"/>
              <a:t>‹#›</a:t>
            </a:fld>
            <a:endParaRPr sz="5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spTree>
      <p:nvGrpSpPr>
        <p:cNvPr id="54" name="Shape 54"/>
        <p:cNvGrpSpPr/>
        <p:nvPr/>
      </p:nvGrpSpPr>
      <p:grpSpPr>
        <a:xfrm>
          <a:off x="0" y="0"/>
          <a:ext cx="0" cy="0"/>
          <a:chOff x="0" y="0"/>
          <a:chExt cx="0" cy="0"/>
        </a:xfrm>
      </p:grpSpPr>
      <p:pic>
        <p:nvPicPr>
          <p:cNvPr id="55" name="Google Shape;55;p14"/>
          <p:cNvPicPr preferRelativeResize="0"/>
          <p:nvPr/>
        </p:nvPicPr>
        <p:blipFill rotWithShape="1">
          <a:blip r:embed="rId2">
            <a:alphaModFix/>
          </a:blip>
          <a:srcRect b="10278" l="40119" r="5636" t="72818"/>
          <a:stretch/>
        </p:blipFill>
        <p:spPr>
          <a:xfrm>
            <a:off x="1583600" y="3941900"/>
            <a:ext cx="6808506" cy="1201597"/>
          </a:xfrm>
          <a:prstGeom prst="rect">
            <a:avLst/>
          </a:prstGeom>
          <a:noFill/>
          <a:ln>
            <a:noFill/>
          </a:ln>
        </p:spPr>
      </p:pic>
      <p:pic>
        <p:nvPicPr>
          <p:cNvPr id="56" name="Google Shape;56;p14"/>
          <p:cNvPicPr preferRelativeResize="0"/>
          <p:nvPr/>
        </p:nvPicPr>
        <p:blipFill rotWithShape="1">
          <a:blip r:embed="rId2">
            <a:alphaModFix/>
          </a:blip>
          <a:srcRect b="58339" l="48126" r="5833" t="12466"/>
          <a:stretch/>
        </p:blipFill>
        <p:spPr>
          <a:xfrm>
            <a:off x="3365504" y="0"/>
            <a:ext cx="5778493" cy="2075377"/>
          </a:xfrm>
          <a:prstGeom prst="rect">
            <a:avLst/>
          </a:prstGeom>
          <a:noFill/>
          <a:ln>
            <a:noFill/>
          </a:ln>
        </p:spPr>
      </p:pic>
      <p:sp>
        <p:nvSpPr>
          <p:cNvPr id="57" name="Google Shape;57;p14"/>
          <p:cNvSpPr txBox="1"/>
          <p:nvPr/>
        </p:nvSpPr>
        <p:spPr>
          <a:xfrm>
            <a:off x="7514525" y="4868600"/>
            <a:ext cx="900900" cy="15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Arial"/>
                <a:ea typeface="Arial"/>
                <a:cs typeface="Arial"/>
                <a:sym typeface="Arial"/>
              </a:rPr>
              <a:t>©2020 Bev</a:t>
            </a:r>
            <a:r>
              <a:rPr lang="en" sz="500"/>
              <a:t>i </a:t>
            </a:r>
            <a:r>
              <a:rPr b="0" i="0" lang="en" sz="500" u="none" cap="none" strike="noStrike">
                <a:solidFill>
                  <a:srgbClr val="000000"/>
                </a:solidFill>
                <a:latin typeface="Arial"/>
                <a:ea typeface="Arial"/>
                <a:cs typeface="Arial"/>
                <a:sym typeface="Arial"/>
              </a:rPr>
              <a:t>Confidential</a:t>
            </a:r>
            <a:endParaRPr sz="500"/>
          </a:p>
        </p:txBody>
      </p:sp>
      <p:sp>
        <p:nvSpPr>
          <p:cNvPr id="58" name="Google Shape;58;p14"/>
          <p:cNvSpPr txBox="1"/>
          <p:nvPr/>
        </p:nvSpPr>
        <p:spPr>
          <a:xfrm>
            <a:off x="8778600" y="4871293"/>
            <a:ext cx="95100" cy="762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fld id="{00000000-1234-1234-1234-123412341234}" type="slidenum">
              <a:rPr lang="en" sz="500"/>
              <a:t>‹#›</a:t>
            </a:fld>
            <a:endParaRPr sz="500"/>
          </a:p>
        </p:txBody>
      </p:sp>
      <p:pic>
        <p:nvPicPr>
          <p:cNvPr id="59" name="Google Shape;59;p14"/>
          <p:cNvPicPr preferRelativeResize="0"/>
          <p:nvPr/>
        </p:nvPicPr>
        <p:blipFill>
          <a:blip r:embed="rId3">
            <a:alphaModFix/>
          </a:blip>
          <a:stretch>
            <a:fillRect/>
          </a:stretch>
        </p:blipFill>
        <p:spPr>
          <a:xfrm>
            <a:off x="356876" y="4834187"/>
            <a:ext cx="532608" cy="1504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60" name="Shape 60"/>
        <p:cNvGrpSpPr/>
        <p:nvPr/>
      </p:nvGrpSpPr>
      <p:grpSpPr>
        <a:xfrm>
          <a:off x="0" y="0"/>
          <a:ext cx="0" cy="0"/>
          <a:chOff x="0" y="0"/>
          <a:chExt cx="0" cy="0"/>
        </a:xfrm>
      </p:grpSpPr>
      <p:sp>
        <p:nvSpPr>
          <p:cNvPr id="61" name="Google Shape;61;p15"/>
          <p:cNvSpPr txBox="1"/>
          <p:nvPr/>
        </p:nvSpPr>
        <p:spPr>
          <a:xfrm>
            <a:off x="7514525" y="4868600"/>
            <a:ext cx="900900" cy="15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Arial"/>
                <a:ea typeface="Arial"/>
                <a:cs typeface="Arial"/>
                <a:sym typeface="Arial"/>
              </a:rPr>
              <a:t>©2020 Bev</a:t>
            </a:r>
            <a:r>
              <a:rPr lang="en" sz="500"/>
              <a:t>i </a:t>
            </a:r>
            <a:r>
              <a:rPr b="0" i="0" lang="en" sz="500" u="none" cap="none" strike="noStrike">
                <a:solidFill>
                  <a:srgbClr val="000000"/>
                </a:solidFill>
                <a:latin typeface="Arial"/>
                <a:ea typeface="Arial"/>
                <a:cs typeface="Arial"/>
                <a:sym typeface="Arial"/>
              </a:rPr>
              <a:t>Confidential</a:t>
            </a:r>
            <a:endParaRPr sz="500"/>
          </a:p>
        </p:txBody>
      </p:sp>
      <p:sp>
        <p:nvSpPr>
          <p:cNvPr id="62" name="Google Shape;62;p15"/>
          <p:cNvSpPr txBox="1"/>
          <p:nvPr/>
        </p:nvSpPr>
        <p:spPr>
          <a:xfrm>
            <a:off x="8778600" y="4871293"/>
            <a:ext cx="95100" cy="762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fld id="{00000000-1234-1234-1234-123412341234}" type="slidenum">
              <a:rPr lang="en" sz="500"/>
              <a:t>‹#›</a:t>
            </a:fld>
            <a:endParaRPr sz="500"/>
          </a:p>
        </p:txBody>
      </p:sp>
      <p:pic>
        <p:nvPicPr>
          <p:cNvPr id="63" name="Google Shape;63;p15"/>
          <p:cNvPicPr preferRelativeResize="0"/>
          <p:nvPr/>
        </p:nvPicPr>
        <p:blipFill>
          <a:blip r:embed="rId2">
            <a:alphaModFix/>
          </a:blip>
          <a:stretch>
            <a:fillRect/>
          </a:stretch>
        </p:blipFill>
        <p:spPr>
          <a:xfrm>
            <a:off x="356876" y="4834187"/>
            <a:ext cx="532608" cy="1504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14">
    <p:spTree>
      <p:nvGrpSpPr>
        <p:cNvPr id="64" name="Shape 64"/>
        <p:cNvGrpSpPr/>
        <p:nvPr/>
      </p:nvGrpSpPr>
      <p:grpSpPr>
        <a:xfrm>
          <a:off x="0" y="0"/>
          <a:ext cx="0" cy="0"/>
          <a:chOff x="0" y="0"/>
          <a:chExt cx="0" cy="0"/>
        </a:xfrm>
      </p:grpSpPr>
      <p:sp>
        <p:nvSpPr>
          <p:cNvPr id="65" name="Google Shape;65;p16"/>
          <p:cNvSpPr txBox="1"/>
          <p:nvPr/>
        </p:nvSpPr>
        <p:spPr>
          <a:xfrm>
            <a:off x="7514525" y="4868600"/>
            <a:ext cx="900900" cy="15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Arial"/>
                <a:ea typeface="Arial"/>
                <a:cs typeface="Arial"/>
                <a:sym typeface="Arial"/>
              </a:rPr>
              <a:t>©202</a:t>
            </a:r>
            <a:r>
              <a:rPr lang="en" sz="500"/>
              <a:t>4</a:t>
            </a:r>
            <a:r>
              <a:rPr b="0" i="0" lang="en" sz="500" u="none" cap="none" strike="noStrike">
                <a:solidFill>
                  <a:srgbClr val="000000"/>
                </a:solidFill>
                <a:latin typeface="Arial"/>
                <a:ea typeface="Arial"/>
                <a:cs typeface="Arial"/>
                <a:sym typeface="Arial"/>
              </a:rPr>
              <a:t> Bevi Confidential</a:t>
            </a:r>
            <a:endParaRPr b="0" i="0" sz="500" u="none" cap="none" strike="noStrike">
              <a:solidFill>
                <a:srgbClr val="000000"/>
              </a:solidFill>
              <a:latin typeface="Arial"/>
              <a:ea typeface="Arial"/>
              <a:cs typeface="Arial"/>
              <a:sym typeface="Arial"/>
            </a:endParaRPr>
          </a:p>
        </p:txBody>
      </p:sp>
      <p:sp>
        <p:nvSpPr>
          <p:cNvPr id="66" name="Google Shape;66;p16"/>
          <p:cNvSpPr txBox="1"/>
          <p:nvPr/>
        </p:nvSpPr>
        <p:spPr>
          <a:xfrm>
            <a:off x="8778600" y="4871293"/>
            <a:ext cx="95100" cy="762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Clr>
                <a:srgbClr val="000000"/>
              </a:buClr>
              <a:buSzPts val="500"/>
              <a:buFont typeface="Arial"/>
              <a:buNone/>
            </a:pPr>
            <a:fld id="{00000000-1234-1234-1234-123412341234}" type="slidenum">
              <a:rPr b="0" i="0" lang="en" sz="500" u="none" cap="none" strike="noStrike">
                <a:solidFill>
                  <a:srgbClr val="000000"/>
                </a:solidFill>
                <a:latin typeface="Arial"/>
                <a:ea typeface="Arial"/>
                <a:cs typeface="Arial"/>
                <a:sym typeface="Arial"/>
              </a:rPr>
              <a:t>‹#›</a:t>
            </a:fld>
            <a:endParaRPr b="0" i="0" sz="500" u="none" cap="none" strike="noStrike">
              <a:solidFill>
                <a:srgbClr val="000000"/>
              </a:solidFill>
              <a:latin typeface="Arial"/>
              <a:ea typeface="Arial"/>
              <a:cs typeface="Arial"/>
              <a:sym typeface="Arial"/>
            </a:endParaRPr>
          </a:p>
        </p:txBody>
      </p:sp>
      <p:pic>
        <p:nvPicPr>
          <p:cNvPr id="67" name="Google Shape;67;p16"/>
          <p:cNvPicPr preferRelativeResize="0"/>
          <p:nvPr/>
        </p:nvPicPr>
        <p:blipFill rotWithShape="1">
          <a:blip r:embed="rId2">
            <a:alphaModFix/>
          </a:blip>
          <a:srcRect b="0" l="0" r="0" t="0"/>
          <a:stretch/>
        </p:blipFill>
        <p:spPr>
          <a:xfrm>
            <a:off x="356876" y="4834187"/>
            <a:ext cx="532608" cy="1504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p:cSld name="SECTION_HEADER_1_1_1_1">
    <p:spTree>
      <p:nvGrpSpPr>
        <p:cNvPr id="68" name="Shape 68"/>
        <p:cNvGrpSpPr/>
        <p:nvPr/>
      </p:nvGrpSpPr>
      <p:grpSpPr>
        <a:xfrm>
          <a:off x="0" y="0"/>
          <a:ext cx="0" cy="0"/>
          <a:chOff x="0" y="0"/>
          <a:chExt cx="0" cy="0"/>
        </a:xfrm>
      </p:grpSpPr>
      <p:sp>
        <p:nvSpPr>
          <p:cNvPr id="69" name="Google Shape;69;p17"/>
          <p:cNvSpPr txBox="1"/>
          <p:nvPr/>
        </p:nvSpPr>
        <p:spPr>
          <a:xfrm>
            <a:off x="7514525" y="4868600"/>
            <a:ext cx="900900" cy="15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Arial"/>
                <a:ea typeface="Arial"/>
                <a:cs typeface="Arial"/>
                <a:sym typeface="Arial"/>
              </a:rPr>
              <a:t>©2020 Bev</a:t>
            </a:r>
            <a:r>
              <a:rPr lang="en" sz="500"/>
              <a:t>i </a:t>
            </a:r>
            <a:r>
              <a:rPr b="0" i="0" lang="en" sz="500" u="none" cap="none" strike="noStrike">
                <a:solidFill>
                  <a:srgbClr val="000000"/>
                </a:solidFill>
                <a:latin typeface="Arial"/>
                <a:ea typeface="Arial"/>
                <a:cs typeface="Arial"/>
                <a:sym typeface="Arial"/>
              </a:rPr>
              <a:t>Confidential</a:t>
            </a:r>
            <a:endParaRPr sz="500"/>
          </a:p>
        </p:txBody>
      </p:sp>
      <p:sp>
        <p:nvSpPr>
          <p:cNvPr id="70" name="Google Shape;70;p17"/>
          <p:cNvSpPr txBox="1"/>
          <p:nvPr/>
        </p:nvSpPr>
        <p:spPr>
          <a:xfrm>
            <a:off x="8778600" y="4871293"/>
            <a:ext cx="95100" cy="762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fld id="{00000000-1234-1234-1234-123412341234}" type="slidenum">
              <a:rPr lang="en" sz="500"/>
              <a:t>‹#›</a:t>
            </a:fld>
            <a:endParaRPr sz="500"/>
          </a:p>
        </p:txBody>
      </p:sp>
      <p:pic>
        <p:nvPicPr>
          <p:cNvPr id="71" name="Google Shape;71;p17"/>
          <p:cNvPicPr preferRelativeResize="0"/>
          <p:nvPr/>
        </p:nvPicPr>
        <p:blipFill>
          <a:blip r:embed="rId2">
            <a:alphaModFix/>
          </a:blip>
          <a:stretch>
            <a:fillRect/>
          </a:stretch>
        </p:blipFill>
        <p:spPr>
          <a:xfrm>
            <a:off x="356876" y="4834187"/>
            <a:ext cx="532608" cy="150425"/>
          </a:xfrm>
          <a:prstGeom prst="rect">
            <a:avLst/>
          </a:prstGeom>
          <a:noFill/>
          <a:ln>
            <a:noFill/>
          </a:ln>
        </p:spPr>
      </p:pic>
      <p:pic>
        <p:nvPicPr>
          <p:cNvPr id="72" name="Google Shape;72;p17"/>
          <p:cNvPicPr preferRelativeResize="0"/>
          <p:nvPr/>
        </p:nvPicPr>
        <p:blipFill rotWithShape="1">
          <a:blip r:embed="rId3">
            <a:alphaModFix/>
          </a:blip>
          <a:srcRect b="58339" l="48126" r="5833" t="12466"/>
          <a:stretch/>
        </p:blipFill>
        <p:spPr>
          <a:xfrm>
            <a:off x="5278999" y="0"/>
            <a:ext cx="3865001" cy="138812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2">
  <p:cSld name="Section header 1 1 1">
    <p:spTree>
      <p:nvGrpSpPr>
        <p:cNvPr id="73" name="Shape 73"/>
        <p:cNvGrpSpPr/>
        <p:nvPr/>
      </p:nvGrpSpPr>
      <p:grpSpPr>
        <a:xfrm>
          <a:off x="0" y="0"/>
          <a:ext cx="0" cy="0"/>
          <a:chOff x="0" y="0"/>
          <a:chExt cx="0" cy="0"/>
        </a:xfrm>
      </p:grpSpPr>
      <p:pic>
        <p:nvPicPr>
          <p:cNvPr id="74" name="Google Shape;74;p18"/>
          <p:cNvPicPr preferRelativeResize="0"/>
          <p:nvPr/>
        </p:nvPicPr>
        <p:blipFill rotWithShape="1">
          <a:blip r:embed="rId2">
            <a:alphaModFix/>
          </a:blip>
          <a:srcRect b="63076" l="0" r="8172" t="0"/>
          <a:stretch/>
        </p:blipFill>
        <p:spPr>
          <a:xfrm>
            <a:off x="4324800" y="3831700"/>
            <a:ext cx="4819200" cy="1311800"/>
          </a:xfrm>
          <a:prstGeom prst="rect">
            <a:avLst/>
          </a:prstGeom>
          <a:noFill/>
          <a:ln>
            <a:noFill/>
          </a:ln>
        </p:spPr>
      </p:pic>
      <p:sp>
        <p:nvSpPr>
          <p:cNvPr id="75" name="Google Shape;75;p18"/>
          <p:cNvSpPr txBox="1"/>
          <p:nvPr/>
        </p:nvSpPr>
        <p:spPr>
          <a:xfrm>
            <a:off x="7514525" y="4868600"/>
            <a:ext cx="900900" cy="15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Arial"/>
                <a:ea typeface="Arial"/>
                <a:cs typeface="Arial"/>
                <a:sym typeface="Arial"/>
              </a:rPr>
              <a:t>©202</a:t>
            </a:r>
            <a:r>
              <a:rPr lang="en" sz="500"/>
              <a:t>4</a:t>
            </a:r>
            <a:r>
              <a:rPr b="0" i="0" lang="en" sz="500" u="none" cap="none" strike="noStrike">
                <a:solidFill>
                  <a:srgbClr val="000000"/>
                </a:solidFill>
                <a:latin typeface="Arial"/>
                <a:ea typeface="Arial"/>
                <a:cs typeface="Arial"/>
                <a:sym typeface="Arial"/>
              </a:rPr>
              <a:t> Bevi Confidential</a:t>
            </a:r>
            <a:endParaRPr b="0" i="0" sz="500" u="none" cap="none" strike="noStrike">
              <a:solidFill>
                <a:srgbClr val="000000"/>
              </a:solidFill>
              <a:latin typeface="Arial"/>
              <a:ea typeface="Arial"/>
              <a:cs typeface="Arial"/>
              <a:sym typeface="Arial"/>
            </a:endParaRPr>
          </a:p>
        </p:txBody>
      </p:sp>
      <p:sp>
        <p:nvSpPr>
          <p:cNvPr id="76" name="Google Shape;76;p18"/>
          <p:cNvSpPr txBox="1"/>
          <p:nvPr/>
        </p:nvSpPr>
        <p:spPr>
          <a:xfrm>
            <a:off x="8778600" y="4871293"/>
            <a:ext cx="95100" cy="762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Clr>
                <a:srgbClr val="000000"/>
              </a:buClr>
              <a:buSzPts val="500"/>
              <a:buFont typeface="Arial"/>
              <a:buNone/>
            </a:pPr>
            <a:fld id="{00000000-1234-1234-1234-123412341234}" type="slidenum">
              <a:rPr b="0" i="0" lang="en" sz="500" u="none" cap="none" strike="noStrike">
                <a:solidFill>
                  <a:srgbClr val="000000"/>
                </a:solidFill>
                <a:latin typeface="Arial"/>
                <a:ea typeface="Arial"/>
                <a:cs typeface="Arial"/>
                <a:sym typeface="Arial"/>
              </a:rPr>
              <a:t>‹#›</a:t>
            </a:fld>
            <a:endParaRPr b="0" i="0" sz="500" u="none" cap="none" strike="noStrike">
              <a:solidFill>
                <a:srgbClr val="000000"/>
              </a:solidFill>
              <a:latin typeface="Arial"/>
              <a:ea typeface="Arial"/>
              <a:cs typeface="Arial"/>
              <a:sym typeface="Arial"/>
            </a:endParaRPr>
          </a:p>
        </p:txBody>
      </p:sp>
      <p:pic>
        <p:nvPicPr>
          <p:cNvPr id="77" name="Google Shape;77;p18"/>
          <p:cNvPicPr preferRelativeResize="0"/>
          <p:nvPr/>
        </p:nvPicPr>
        <p:blipFill rotWithShape="1">
          <a:blip r:embed="rId3">
            <a:alphaModFix/>
          </a:blip>
          <a:srcRect b="0" l="0" r="0" t="0"/>
          <a:stretch/>
        </p:blipFill>
        <p:spPr>
          <a:xfrm>
            <a:off x="356876" y="4834187"/>
            <a:ext cx="532608" cy="1504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2">
    <p:spTree>
      <p:nvGrpSpPr>
        <p:cNvPr id="78" name="Shape 78"/>
        <p:cNvGrpSpPr/>
        <p:nvPr/>
      </p:nvGrpSpPr>
      <p:grpSpPr>
        <a:xfrm>
          <a:off x="0" y="0"/>
          <a:ext cx="0" cy="0"/>
          <a:chOff x="0" y="0"/>
          <a:chExt cx="0" cy="0"/>
        </a:xfrm>
      </p:grpSpPr>
      <p:sp>
        <p:nvSpPr>
          <p:cNvPr id="79" name="Google Shape;79;p19"/>
          <p:cNvSpPr txBox="1"/>
          <p:nvPr/>
        </p:nvSpPr>
        <p:spPr>
          <a:xfrm>
            <a:off x="7514525" y="4868600"/>
            <a:ext cx="900900" cy="15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Arial"/>
                <a:ea typeface="Arial"/>
                <a:cs typeface="Arial"/>
                <a:sym typeface="Arial"/>
              </a:rPr>
              <a:t>©2022 Bevi Confidential</a:t>
            </a:r>
            <a:endParaRPr b="0" i="0" sz="500" u="none" cap="none" strike="noStrike">
              <a:solidFill>
                <a:srgbClr val="000000"/>
              </a:solidFill>
              <a:latin typeface="Arial"/>
              <a:ea typeface="Arial"/>
              <a:cs typeface="Arial"/>
              <a:sym typeface="Arial"/>
            </a:endParaRPr>
          </a:p>
        </p:txBody>
      </p:sp>
      <p:sp>
        <p:nvSpPr>
          <p:cNvPr id="80" name="Google Shape;80;p19"/>
          <p:cNvSpPr txBox="1"/>
          <p:nvPr/>
        </p:nvSpPr>
        <p:spPr>
          <a:xfrm>
            <a:off x="8778600" y="4871293"/>
            <a:ext cx="95100" cy="762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Clr>
                <a:srgbClr val="000000"/>
              </a:buClr>
              <a:buSzPts val="500"/>
              <a:buFont typeface="Arial"/>
              <a:buNone/>
            </a:pPr>
            <a:fld id="{00000000-1234-1234-1234-123412341234}" type="slidenum">
              <a:rPr b="0" i="0" lang="en" sz="500" u="none" cap="none" strike="noStrike">
                <a:solidFill>
                  <a:srgbClr val="000000"/>
                </a:solidFill>
                <a:latin typeface="Arial"/>
                <a:ea typeface="Arial"/>
                <a:cs typeface="Arial"/>
                <a:sym typeface="Arial"/>
              </a:rPr>
              <a:t>‹#›</a:t>
            </a:fld>
            <a:endParaRPr b="0" i="0" sz="500" u="none" cap="none" strike="noStrike">
              <a:solidFill>
                <a:srgbClr val="000000"/>
              </a:solidFill>
              <a:latin typeface="Arial"/>
              <a:ea typeface="Arial"/>
              <a:cs typeface="Arial"/>
              <a:sym typeface="Arial"/>
            </a:endParaRPr>
          </a:p>
        </p:txBody>
      </p:sp>
      <p:pic>
        <p:nvPicPr>
          <p:cNvPr id="81" name="Google Shape;81;p19"/>
          <p:cNvPicPr preferRelativeResize="0"/>
          <p:nvPr/>
        </p:nvPicPr>
        <p:blipFill rotWithShape="1">
          <a:blip r:embed="rId2">
            <a:alphaModFix/>
          </a:blip>
          <a:srcRect b="0" l="0" r="0" t="0"/>
          <a:stretch/>
        </p:blipFill>
        <p:spPr>
          <a:xfrm>
            <a:off x="356876" y="4834187"/>
            <a:ext cx="532608" cy="1504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_3">
    <p:spTree>
      <p:nvGrpSpPr>
        <p:cNvPr id="82" name="Shape 82"/>
        <p:cNvGrpSpPr/>
        <p:nvPr/>
      </p:nvGrpSpPr>
      <p:grpSpPr>
        <a:xfrm>
          <a:off x="0" y="0"/>
          <a:ext cx="0" cy="0"/>
          <a:chOff x="0" y="0"/>
          <a:chExt cx="0" cy="0"/>
        </a:xfrm>
      </p:grpSpPr>
      <p:pic>
        <p:nvPicPr>
          <p:cNvPr id="83" name="Google Shape;83;p20"/>
          <p:cNvPicPr preferRelativeResize="0"/>
          <p:nvPr/>
        </p:nvPicPr>
        <p:blipFill rotWithShape="1">
          <a:blip r:embed="rId2">
            <a:alphaModFix/>
          </a:blip>
          <a:srcRect b="3161" l="901" r="0" t="12078"/>
          <a:stretch/>
        </p:blipFill>
        <p:spPr>
          <a:xfrm>
            <a:off x="0" y="13"/>
            <a:ext cx="9144000" cy="5143498"/>
          </a:xfrm>
          <a:prstGeom prst="rect">
            <a:avLst/>
          </a:prstGeom>
          <a:noFill/>
          <a:ln>
            <a:noFill/>
          </a:ln>
        </p:spPr>
      </p:pic>
      <p:sp>
        <p:nvSpPr>
          <p:cNvPr id="84" name="Google Shape;84;p20"/>
          <p:cNvSpPr txBox="1"/>
          <p:nvPr/>
        </p:nvSpPr>
        <p:spPr>
          <a:xfrm>
            <a:off x="7514525" y="4868600"/>
            <a:ext cx="900900" cy="15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Arial"/>
                <a:ea typeface="Arial"/>
                <a:cs typeface="Arial"/>
                <a:sym typeface="Arial"/>
              </a:rPr>
              <a:t>©202</a:t>
            </a:r>
            <a:r>
              <a:rPr lang="en" sz="500"/>
              <a:t>4</a:t>
            </a:r>
            <a:r>
              <a:rPr b="0" i="0" lang="en" sz="500" u="none" cap="none" strike="noStrike">
                <a:solidFill>
                  <a:srgbClr val="000000"/>
                </a:solidFill>
                <a:latin typeface="Arial"/>
                <a:ea typeface="Arial"/>
                <a:cs typeface="Arial"/>
                <a:sym typeface="Arial"/>
              </a:rPr>
              <a:t> Bev</a:t>
            </a:r>
            <a:r>
              <a:rPr lang="en" sz="500"/>
              <a:t>i </a:t>
            </a:r>
            <a:r>
              <a:rPr b="0" i="0" lang="en" sz="500" u="none" cap="none" strike="noStrike">
                <a:solidFill>
                  <a:srgbClr val="000000"/>
                </a:solidFill>
                <a:latin typeface="Arial"/>
                <a:ea typeface="Arial"/>
                <a:cs typeface="Arial"/>
                <a:sym typeface="Arial"/>
              </a:rPr>
              <a:t>Confidential</a:t>
            </a:r>
            <a:endParaRPr sz="500"/>
          </a:p>
        </p:txBody>
      </p:sp>
      <p:sp>
        <p:nvSpPr>
          <p:cNvPr id="85" name="Google Shape;85;p20"/>
          <p:cNvSpPr txBox="1"/>
          <p:nvPr/>
        </p:nvSpPr>
        <p:spPr>
          <a:xfrm>
            <a:off x="8778600" y="4871293"/>
            <a:ext cx="95100" cy="762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fld id="{00000000-1234-1234-1234-123412341234}" type="slidenum">
              <a:rPr lang="en" sz="500"/>
              <a:t>‹#›</a:t>
            </a:fld>
            <a:endParaRPr sz="500"/>
          </a:p>
        </p:txBody>
      </p:sp>
      <p:pic>
        <p:nvPicPr>
          <p:cNvPr id="86" name="Google Shape;86;p20"/>
          <p:cNvPicPr preferRelativeResize="0"/>
          <p:nvPr/>
        </p:nvPicPr>
        <p:blipFill>
          <a:blip r:embed="rId3">
            <a:alphaModFix/>
          </a:blip>
          <a:stretch>
            <a:fillRect/>
          </a:stretch>
        </p:blipFill>
        <p:spPr>
          <a:xfrm>
            <a:off x="356876" y="4834187"/>
            <a:ext cx="532608" cy="1504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image" Target="../media/image11.png"/><Relationship Id="rId8" Type="http://schemas.openxmlformats.org/officeDocument/2006/relationships/image" Target="../media/image20.png"/></Relationships>
</file>

<file path=ppt/slides/_rels/slide4.xml.rels><?xml version="1.0" encoding="UTF-8" standalone="yes"?><Relationships xmlns="http://schemas.openxmlformats.org/package/2006/relationships"><Relationship Id="rId20" Type="http://schemas.openxmlformats.org/officeDocument/2006/relationships/image" Target="../media/image33.png"/><Relationship Id="rId11" Type="http://schemas.openxmlformats.org/officeDocument/2006/relationships/image" Target="../media/image28.png"/><Relationship Id="rId22" Type="http://schemas.openxmlformats.org/officeDocument/2006/relationships/image" Target="../media/image35.png"/><Relationship Id="rId10" Type="http://schemas.openxmlformats.org/officeDocument/2006/relationships/image" Target="../media/image29.png"/><Relationship Id="rId21" Type="http://schemas.openxmlformats.org/officeDocument/2006/relationships/image" Target="../media/image36.png"/><Relationship Id="rId13" Type="http://schemas.openxmlformats.org/officeDocument/2006/relationships/image" Target="../media/image38.png"/><Relationship Id="rId12" Type="http://schemas.openxmlformats.org/officeDocument/2006/relationships/image" Target="../media/image27.png"/><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19.png"/><Relationship Id="rId15" Type="http://schemas.openxmlformats.org/officeDocument/2006/relationships/image" Target="../media/image21.png"/><Relationship Id="rId14" Type="http://schemas.openxmlformats.org/officeDocument/2006/relationships/image" Target="../media/image23.png"/><Relationship Id="rId17" Type="http://schemas.openxmlformats.org/officeDocument/2006/relationships/image" Target="../media/image26.png"/><Relationship Id="rId16" Type="http://schemas.openxmlformats.org/officeDocument/2006/relationships/image" Target="../media/image30.png"/><Relationship Id="rId5" Type="http://schemas.openxmlformats.org/officeDocument/2006/relationships/image" Target="../media/image14.png"/><Relationship Id="rId19" Type="http://schemas.openxmlformats.org/officeDocument/2006/relationships/image" Target="../media/image32.png"/><Relationship Id="rId6" Type="http://schemas.openxmlformats.org/officeDocument/2006/relationships/image" Target="../media/image10.png"/><Relationship Id="rId18" Type="http://schemas.openxmlformats.org/officeDocument/2006/relationships/image" Target="../media/image31.png"/><Relationship Id="rId7" Type="http://schemas.openxmlformats.org/officeDocument/2006/relationships/image" Target="../media/image8.png"/><Relationship Id="rId8"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67.png"/><Relationship Id="rId4" Type="http://schemas.openxmlformats.org/officeDocument/2006/relationships/image" Target="../media/image24.png"/><Relationship Id="rId5" Type="http://schemas.openxmlformats.org/officeDocument/2006/relationships/image" Target="../media/image48.png"/><Relationship Id="rId6" Type="http://schemas.openxmlformats.org/officeDocument/2006/relationships/image" Target="../media/image59.png"/><Relationship Id="rId7" Type="http://schemas.openxmlformats.org/officeDocument/2006/relationships/image" Target="../media/image65.jpg"/><Relationship Id="rId8" Type="http://schemas.openxmlformats.org/officeDocument/2006/relationships/image" Target="../media/image3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34.png"/><Relationship Id="rId4" Type="http://schemas.openxmlformats.org/officeDocument/2006/relationships/image" Target="../media/image42.png"/><Relationship Id="rId5" Type="http://schemas.openxmlformats.org/officeDocument/2006/relationships/image" Target="../media/image39.png"/><Relationship Id="rId6"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44.jp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43.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20" Type="http://schemas.openxmlformats.org/officeDocument/2006/relationships/image" Target="../media/image64.png"/><Relationship Id="rId11" Type="http://schemas.openxmlformats.org/officeDocument/2006/relationships/image" Target="../media/image52.png"/><Relationship Id="rId10" Type="http://schemas.openxmlformats.org/officeDocument/2006/relationships/image" Target="../media/image57.png"/><Relationship Id="rId13" Type="http://schemas.openxmlformats.org/officeDocument/2006/relationships/image" Target="../media/image50.png"/><Relationship Id="rId12" Type="http://schemas.openxmlformats.org/officeDocument/2006/relationships/image" Target="../media/image55.png"/><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58.png"/><Relationship Id="rId4" Type="http://schemas.openxmlformats.org/officeDocument/2006/relationships/image" Target="../media/image49.png"/><Relationship Id="rId9" Type="http://schemas.openxmlformats.org/officeDocument/2006/relationships/image" Target="../media/image51.png"/><Relationship Id="rId15" Type="http://schemas.openxmlformats.org/officeDocument/2006/relationships/image" Target="../media/image66.png"/><Relationship Id="rId14" Type="http://schemas.openxmlformats.org/officeDocument/2006/relationships/image" Target="../media/image56.png"/><Relationship Id="rId17" Type="http://schemas.openxmlformats.org/officeDocument/2006/relationships/image" Target="../media/image63.png"/><Relationship Id="rId16" Type="http://schemas.openxmlformats.org/officeDocument/2006/relationships/image" Target="../media/image60.png"/><Relationship Id="rId5" Type="http://schemas.openxmlformats.org/officeDocument/2006/relationships/image" Target="../media/image54.png"/><Relationship Id="rId19" Type="http://schemas.openxmlformats.org/officeDocument/2006/relationships/image" Target="../media/image61.png"/><Relationship Id="rId6" Type="http://schemas.openxmlformats.org/officeDocument/2006/relationships/image" Target="../media/image46.png"/><Relationship Id="rId18" Type="http://schemas.openxmlformats.org/officeDocument/2006/relationships/image" Target="../media/image62.png"/><Relationship Id="rId7" Type="http://schemas.openxmlformats.org/officeDocument/2006/relationships/image" Target="../media/image47.png"/><Relationship Id="rId8"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21"/>
          <p:cNvPicPr preferRelativeResize="0"/>
          <p:nvPr/>
        </p:nvPicPr>
        <p:blipFill rotWithShape="1">
          <a:blip r:embed="rId3">
            <a:alphaModFix/>
          </a:blip>
          <a:srcRect b="0" l="0" r="0" t="0"/>
          <a:stretch/>
        </p:blipFill>
        <p:spPr>
          <a:xfrm>
            <a:off x="2633551" y="2009024"/>
            <a:ext cx="3628198" cy="1023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22"/>
          <p:cNvPicPr preferRelativeResize="0"/>
          <p:nvPr/>
        </p:nvPicPr>
        <p:blipFill rotWithShape="1">
          <a:blip r:embed="rId3">
            <a:alphaModFix/>
          </a:blip>
          <a:srcRect b="0" l="2048" r="3540" t="0"/>
          <a:stretch/>
        </p:blipFill>
        <p:spPr>
          <a:xfrm>
            <a:off x="0" y="0"/>
            <a:ext cx="9144000" cy="5179825"/>
          </a:xfrm>
          <a:prstGeom prst="rect">
            <a:avLst/>
          </a:prstGeom>
          <a:noFill/>
          <a:ln>
            <a:noFill/>
          </a:ln>
        </p:spPr>
      </p:pic>
      <p:pic>
        <p:nvPicPr>
          <p:cNvPr id="97" name="Google Shape;97;p22"/>
          <p:cNvPicPr preferRelativeResize="0"/>
          <p:nvPr/>
        </p:nvPicPr>
        <p:blipFill rotWithShape="1">
          <a:blip r:embed="rId4">
            <a:alphaModFix/>
          </a:blip>
          <a:srcRect b="13780" l="0" r="34365" t="29180"/>
          <a:stretch/>
        </p:blipFill>
        <p:spPr>
          <a:xfrm>
            <a:off x="0" y="0"/>
            <a:ext cx="9144003" cy="5179823"/>
          </a:xfrm>
          <a:prstGeom prst="rect">
            <a:avLst/>
          </a:prstGeom>
          <a:noFill/>
          <a:ln>
            <a:noFill/>
          </a:ln>
        </p:spPr>
      </p:pic>
      <p:sp>
        <p:nvSpPr>
          <p:cNvPr id="98" name="Google Shape;98;p22"/>
          <p:cNvSpPr txBox="1"/>
          <p:nvPr/>
        </p:nvSpPr>
        <p:spPr>
          <a:xfrm>
            <a:off x="411725" y="371350"/>
            <a:ext cx="5278500" cy="279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 sz="3600" u="none" cap="none" strike="noStrike">
                <a:solidFill>
                  <a:schemeClr val="accent1"/>
                </a:solidFill>
                <a:latin typeface="Montserrat Medium"/>
                <a:ea typeface="Montserrat Medium"/>
                <a:cs typeface="Montserrat Medium"/>
                <a:sym typeface="Montserrat Medium"/>
              </a:rPr>
              <a:t>Bevi is building a </a:t>
            </a:r>
            <a:r>
              <a:rPr b="0" i="0" lang="en" sz="3600" u="none" cap="none" strike="noStrike">
                <a:solidFill>
                  <a:schemeClr val="accent1"/>
                </a:solidFill>
                <a:latin typeface="Montserrat Medium"/>
                <a:ea typeface="Montserrat Medium"/>
                <a:cs typeface="Montserrat Medium"/>
                <a:sym typeface="Montserrat Medium"/>
              </a:rPr>
              <a:t>bottle-free</a:t>
            </a:r>
            <a:r>
              <a:rPr b="0" i="0" lang="en" sz="3600" u="none" cap="none" strike="noStrike">
                <a:solidFill>
                  <a:schemeClr val="accent1"/>
                </a:solidFill>
                <a:latin typeface="Montserrat Medium"/>
                <a:ea typeface="Montserrat Medium"/>
                <a:cs typeface="Montserrat Medium"/>
                <a:sym typeface="Montserrat Medium"/>
              </a:rPr>
              <a:t> supply chain for beverages.</a:t>
            </a:r>
            <a:endParaRPr b="0" i="0" sz="3600" u="none" cap="none" strike="noStrike">
              <a:solidFill>
                <a:schemeClr val="accent1"/>
              </a:solidFill>
              <a:latin typeface="Montserrat SemiBold"/>
              <a:ea typeface="Montserrat SemiBold"/>
              <a:cs typeface="Montserrat SemiBold"/>
              <a:sym typeface="Montserrat SemiBold"/>
            </a:endParaRPr>
          </a:p>
          <a:p>
            <a:pPr indent="0" lvl="1" marL="0" marR="0" rtl="0" algn="l">
              <a:lnSpc>
                <a:spcPct val="100000"/>
              </a:lnSpc>
              <a:spcBef>
                <a:spcPts val="1000"/>
              </a:spcBef>
              <a:spcAft>
                <a:spcPts val="1000"/>
              </a:spcAft>
              <a:buClr>
                <a:srgbClr val="000000"/>
              </a:buClr>
              <a:buSzPts val="2600"/>
              <a:buFont typeface="Arial"/>
              <a:buNone/>
            </a:pPr>
            <a:r>
              <a:rPr b="0" i="0" lang="en" sz="2000" u="none" cap="none" strike="noStrike">
                <a:solidFill>
                  <a:schemeClr val="accent1"/>
                </a:solidFill>
                <a:latin typeface="Montserrat Light"/>
                <a:ea typeface="Montserrat Light"/>
                <a:cs typeface="Montserrat Light"/>
                <a:sym typeface="Montserrat Light"/>
              </a:rPr>
              <a:t>Our customers have </a:t>
            </a:r>
            <a:r>
              <a:rPr b="1" i="0" lang="en" sz="2000" u="none" cap="none" strike="noStrike">
                <a:solidFill>
                  <a:schemeClr val="accent1"/>
                </a:solidFill>
                <a:latin typeface="Montserrat"/>
                <a:ea typeface="Montserrat"/>
                <a:cs typeface="Montserrat"/>
                <a:sym typeface="Montserrat"/>
              </a:rPr>
              <a:t>saved </a:t>
            </a:r>
            <a:r>
              <a:rPr b="1" lang="en" sz="2000">
                <a:solidFill>
                  <a:schemeClr val="accent1"/>
                </a:solidFill>
                <a:latin typeface="Montserrat"/>
                <a:ea typeface="Montserrat"/>
                <a:cs typeface="Montserrat"/>
                <a:sym typeface="Montserrat"/>
              </a:rPr>
              <a:t>over</a:t>
            </a:r>
            <a:r>
              <a:rPr b="1" i="0" lang="en" sz="2000" u="none" cap="none" strike="noStrike">
                <a:solidFill>
                  <a:schemeClr val="accent1"/>
                </a:solidFill>
                <a:latin typeface="Montserrat"/>
                <a:ea typeface="Montserrat"/>
                <a:cs typeface="Montserrat"/>
                <a:sym typeface="Montserrat"/>
              </a:rPr>
              <a:t> </a:t>
            </a:r>
            <a:r>
              <a:rPr b="1" lang="en" sz="2000">
                <a:solidFill>
                  <a:schemeClr val="accent1"/>
                </a:solidFill>
                <a:latin typeface="Montserrat"/>
                <a:ea typeface="Montserrat"/>
                <a:cs typeface="Montserrat"/>
                <a:sym typeface="Montserrat"/>
              </a:rPr>
              <a:t>5</a:t>
            </a:r>
            <a:r>
              <a:rPr b="1" i="0" lang="en" sz="2000" u="none" cap="none" strike="noStrike">
                <a:solidFill>
                  <a:schemeClr val="accent1"/>
                </a:solidFill>
                <a:latin typeface="Montserrat"/>
                <a:ea typeface="Montserrat"/>
                <a:cs typeface="Montserrat"/>
                <a:sym typeface="Montserrat"/>
              </a:rPr>
              <a:t>00</a:t>
            </a:r>
            <a:r>
              <a:rPr b="1" i="0" lang="en" sz="2000" u="none" cap="none" strike="noStrike">
                <a:solidFill>
                  <a:schemeClr val="accent1"/>
                </a:solidFill>
                <a:latin typeface="Montserrat"/>
                <a:ea typeface="Montserrat"/>
                <a:cs typeface="Montserrat"/>
                <a:sym typeface="Montserrat"/>
              </a:rPr>
              <a:t> million bottles </a:t>
            </a:r>
            <a:r>
              <a:rPr b="1" lang="en" sz="2000">
                <a:solidFill>
                  <a:schemeClr val="accent1"/>
                </a:solidFill>
                <a:latin typeface="Montserrat"/>
                <a:ea typeface="Montserrat"/>
                <a:cs typeface="Montserrat"/>
                <a:sym typeface="Montserrat"/>
              </a:rPr>
              <a:t>and</a:t>
            </a:r>
            <a:r>
              <a:rPr b="1" i="0" lang="en" sz="2000" u="none" cap="none" strike="noStrike">
                <a:solidFill>
                  <a:schemeClr val="accent1"/>
                </a:solidFill>
                <a:latin typeface="Montserrat"/>
                <a:ea typeface="Montserrat"/>
                <a:cs typeface="Montserrat"/>
                <a:sym typeface="Montserrat"/>
              </a:rPr>
              <a:t> cans</a:t>
            </a:r>
            <a:r>
              <a:rPr b="0" i="0" lang="en" sz="2000" u="none" cap="none" strike="noStrike">
                <a:solidFill>
                  <a:schemeClr val="accent1"/>
                </a:solidFill>
                <a:latin typeface="Montserrat Light"/>
                <a:ea typeface="Montserrat Light"/>
                <a:cs typeface="Montserrat Light"/>
                <a:sym typeface="Montserrat Light"/>
              </a:rPr>
              <a:t> through machines that offer high-quality still, sparkling, flavored, and enhanced water on-demand.</a:t>
            </a:r>
            <a:endParaRPr b="0" i="0" sz="2000" u="none" cap="none" strike="noStrike">
              <a:solidFill>
                <a:schemeClr val="accent1"/>
              </a:solidFill>
              <a:latin typeface="Montserrat Light"/>
              <a:ea typeface="Montserrat Light"/>
              <a:cs typeface="Montserrat Light"/>
              <a:sym typeface="Montserrat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3"/>
          <p:cNvSpPr txBox="1"/>
          <p:nvPr/>
        </p:nvSpPr>
        <p:spPr>
          <a:xfrm>
            <a:off x="-312234" y="1162515"/>
            <a:ext cx="1848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4" name="Google Shape;104;p23"/>
          <p:cNvSpPr txBox="1"/>
          <p:nvPr/>
        </p:nvSpPr>
        <p:spPr>
          <a:xfrm>
            <a:off x="266230" y="269725"/>
            <a:ext cx="3868800" cy="4587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000000"/>
              </a:buClr>
              <a:buSzPts val="1100"/>
              <a:buFont typeface="Arial"/>
              <a:buNone/>
            </a:pPr>
            <a:r>
              <a:rPr b="1" i="0" lang="en" sz="1500" u="none" cap="none" strike="noStrike">
                <a:solidFill>
                  <a:srgbClr val="00223E"/>
                </a:solidFill>
                <a:latin typeface="Montserrat"/>
                <a:ea typeface="Montserrat"/>
                <a:cs typeface="Montserrat"/>
                <a:sym typeface="Montserrat"/>
              </a:rPr>
              <a:t>Benefits to </a:t>
            </a:r>
            <a:r>
              <a:rPr b="1" i="0" lang="en" sz="1500" u="none" cap="none" strike="noStrike">
                <a:solidFill>
                  <a:srgbClr val="00223E"/>
                </a:solidFill>
                <a:latin typeface="Montserrat"/>
                <a:ea typeface="Montserrat"/>
                <a:cs typeface="Montserrat"/>
                <a:sym typeface="Montserrat"/>
              </a:rPr>
              <a:t>commercial</a:t>
            </a:r>
            <a:r>
              <a:rPr b="1" i="0" lang="en" sz="1500" u="none" cap="none" strike="noStrike">
                <a:solidFill>
                  <a:srgbClr val="00223E"/>
                </a:solidFill>
                <a:latin typeface="Montserrat"/>
                <a:ea typeface="Montserrat"/>
                <a:cs typeface="Montserrat"/>
                <a:sym typeface="Montserrat"/>
              </a:rPr>
              <a:t> customers</a:t>
            </a:r>
            <a:endParaRPr b="1" i="0" sz="1500" u="none" cap="none" strike="noStrike">
              <a:solidFill>
                <a:srgbClr val="00223E"/>
              </a:solidFill>
              <a:latin typeface="Montserrat"/>
              <a:ea typeface="Montserrat"/>
              <a:cs typeface="Montserrat"/>
              <a:sym typeface="Montserrat"/>
            </a:endParaRPr>
          </a:p>
        </p:txBody>
      </p:sp>
      <p:pic>
        <p:nvPicPr>
          <p:cNvPr id="105" name="Google Shape;105;p23"/>
          <p:cNvPicPr preferRelativeResize="0"/>
          <p:nvPr/>
        </p:nvPicPr>
        <p:blipFill rotWithShape="1">
          <a:blip r:embed="rId3">
            <a:alphaModFix/>
          </a:blip>
          <a:srcRect b="0" l="0" r="0" t="0"/>
          <a:stretch/>
        </p:blipFill>
        <p:spPr>
          <a:xfrm>
            <a:off x="425650" y="2180000"/>
            <a:ext cx="647595" cy="675607"/>
          </a:xfrm>
          <a:prstGeom prst="rect">
            <a:avLst/>
          </a:prstGeom>
          <a:noFill/>
          <a:ln>
            <a:noFill/>
          </a:ln>
        </p:spPr>
      </p:pic>
      <p:pic>
        <p:nvPicPr>
          <p:cNvPr id="106" name="Google Shape;106;p23"/>
          <p:cNvPicPr preferRelativeResize="0"/>
          <p:nvPr/>
        </p:nvPicPr>
        <p:blipFill rotWithShape="1">
          <a:blip r:embed="rId4">
            <a:alphaModFix/>
          </a:blip>
          <a:srcRect b="0" l="0" r="0" t="0"/>
          <a:stretch/>
        </p:blipFill>
        <p:spPr>
          <a:xfrm>
            <a:off x="425655" y="1439424"/>
            <a:ext cx="647595" cy="675607"/>
          </a:xfrm>
          <a:prstGeom prst="rect">
            <a:avLst/>
          </a:prstGeom>
          <a:noFill/>
          <a:ln>
            <a:noFill/>
          </a:ln>
        </p:spPr>
      </p:pic>
      <p:pic>
        <p:nvPicPr>
          <p:cNvPr id="107" name="Google Shape;107;p23"/>
          <p:cNvPicPr preferRelativeResize="0"/>
          <p:nvPr/>
        </p:nvPicPr>
        <p:blipFill rotWithShape="1">
          <a:blip r:embed="rId5">
            <a:alphaModFix/>
          </a:blip>
          <a:srcRect b="0" l="0" r="0" t="0"/>
          <a:stretch/>
        </p:blipFill>
        <p:spPr>
          <a:xfrm>
            <a:off x="425654" y="2919693"/>
            <a:ext cx="647595" cy="675607"/>
          </a:xfrm>
          <a:prstGeom prst="rect">
            <a:avLst/>
          </a:prstGeom>
          <a:noFill/>
          <a:ln>
            <a:noFill/>
          </a:ln>
        </p:spPr>
      </p:pic>
      <p:sp>
        <p:nvSpPr>
          <p:cNvPr id="108" name="Google Shape;108;p23"/>
          <p:cNvSpPr/>
          <p:nvPr/>
        </p:nvSpPr>
        <p:spPr>
          <a:xfrm>
            <a:off x="1227850" y="645300"/>
            <a:ext cx="3788400" cy="3845100"/>
          </a:xfrm>
          <a:prstGeom prst="roundRect">
            <a:avLst>
              <a:gd fmla="val 6976" name="adj"/>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174CBB"/>
                </a:solidFill>
                <a:latin typeface="Montserrat"/>
                <a:ea typeface="Montserrat"/>
                <a:cs typeface="Montserrat"/>
                <a:sym typeface="Montserrat"/>
              </a:rPr>
              <a:t>An amenity everyone loves</a:t>
            </a:r>
            <a:br>
              <a:rPr b="1" i="0" lang="en" sz="1200" u="none" cap="none" strike="noStrike">
                <a:solidFill>
                  <a:srgbClr val="3B67B2"/>
                </a:solidFill>
                <a:latin typeface="Avenir"/>
                <a:ea typeface="Avenir"/>
                <a:cs typeface="Avenir"/>
                <a:sym typeface="Avenir"/>
              </a:rPr>
            </a:br>
            <a:r>
              <a:rPr b="0" i="0" lang="en" sz="1200" u="none" cap="none" strike="noStrike">
                <a:solidFill>
                  <a:schemeClr val="dk1"/>
                </a:solidFill>
                <a:latin typeface="Avenir"/>
                <a:ea typeface="Avenir"/>
                <a:cs typeface="Avenir"/>
                <a:sym typeface="Avenir"/>
              </a:rPr>
              <a:t>Water that delivers personalized flavor, well-being, and fun times in every pour.</a:t>
            </a:r>
            <a:endParaRPr b="0" i="0" sz="1200" u="none" cap="none" strike="noStrike">
              <a:solidFill>
                <a:schemeClr val="dk1"/>
              </a:solidFill>
              <a:latin typeface="Avenir"/>
              <a:ea typeface="Avenir"/>
              <a:cs typeface="Avenir"/>
              <a:sym typeface="Avenir"/>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rgbClr val="174CBB"/>
                </a:solidFill>
                <a:latin typeface="Montserrat"/>
                <a:ea typeface="Montserrat"/>
                <a:cs typeface="Montserrat"/>
                <a:sym typeface="Montserrat"/>
              </a:rPr>
              <a:t>Unbottle the future</a:t>
            </a:r>
            <a:br>
              <a:rPr b="1" i="0" lang="en" sz="1200" u="none" cap="none" strike="noStrike">
                <a:solidFill>
                  <a:srgbClr val="3B67B2"/>
                </a:solidFill>
                <a:latin typeface="Avenir"/>
                <a:ea typeface="Avenir"/>
                <a:cs typeface="Avenir"/>
                <a:sym typeface="Avenir"/>
              </a:rPr>
            </a:br>
            <a:r>
              <a:rPr b="0" i="0" lang="en" sz="1200" u="none" cap="none" strike="noStrike">
                <a:solidFill>
                  <a:schemeClr val="dk1"/>
                </a:solidFill>
                <a:latin typeface="Avenir"/>
                <a:ea typeface="Avenir"/>
                <a:cs typeface="Avenir"/>
                <a:sym typeface="Avenir"/>
              </a:rPr>
              <a:t>Reduce your carbon footprint–every Bevi machine can save 50,000+ bottles and cans per year.</a:t>
            </a:r>
            <a:br>
              <a:rPr b="1" i="0" lang="en" sz="1200" u="none" cap="none" strike="noStrike">
                <a:solidFill>
                  <a:srgbClr val="3B67B2"/>
                </a:solidFill>
                <a:latin typeface="Avenir"/>
                <a:ea typeface="Avenir"/>
                <a:cs typeface="Avenir"/>
                <a:sym typeface="Avenir"/>
              </a:rPr>
            </a:br>
            <a:br>
              <a:rPr b="1" i="0" lang="en" sz="1200" u="none" cap="none" strike="noStrike">
                <a:solidFill>
                  <a:srgbClr val="3B67B2"/>
                </a:solidFill>
                <a:latin typeface="Avenir"/>
                <a:ea typeface="Avenir"/>
                <a:cs typeface="Avenir"/>
                <a:sym typeface="Avenir"/>
              </a:rPr>
            </a:br>
            <a:r>
              <a:rPr b="1" i="0" lang="en" sz="1200" u="none" cap="none" strike="noStrike">
                <a:solidFill>
                  <a:srgbClr val="174CBB"/>
                </a:solidFill>
                <a:latin typeface="Montserrat"/>
                <a:ea typeface="Montserrat"/>
                <a:cs typeface="Montserrat"/>
                <a:sym typeface="Montserrat"/>
              </a:rPr>
              <a:t>Boost </a:t>
            </a:r>
            <a:r>
              <a:rPr b="1" lang="en" sz="1200">
                <a:solidFill>
                  <a:srgbClr val="174CBB"/>
                </a:solidFill>
                <a:latin typeface="Montserrat"/>
                <a:ea typeface="Montserrat"/>
                <a:cs typeface="Montserrat"/>
                <a:sym typeface="Montserrat"/>
              </a:rPr>
              <a:t>w</a:t>
            </a:r>
            <a:r>
              <a:rPr b="1" i="0" lang="en" sz="1200" u="none" cap="none" strike="noStrike">
                <a:solidFill>
                  <a:srgbClr val="174CBB"/>
                </a:solidFill>
                <a:latin typeface="Montserrat"/>
                <a:ea typeface="Montserrat"/>
                <a:cs typeface="Montserrat"/>
                <a:sym typeface="Montserrat"/>
              </a:rPr>
              <a:t>ellness</a:t>
            </a:r>
            <a:br>
              <a:rPr b="1" i="0" lang="en" sz="1200" u="none" cap="none" strike="noStrike">
                <a:solidFill>
                  <a:srgbClr val="3B67B2"/>
                </a:solidFill>
                <a:latin typeface="Avenir"/>
                <a:ea typeface="Avenir"/>
                <a:cs typeface="Avenir"/>
                <a:sym typeface="Avenir"/>
              </a:rPr>
            </a:br>
            <a:r>
              <a:rPr b="0" i="0" lang="en" sz="1200" u="none" cap="none" strike="noStrike">
                <a:solidFill>
                  <a:schemeClr val="dk1"/>
                </a:solidFill>
                <a:latin typeface="Avenir"/>
                <a:ea typeface="Avenir"/>
                <a:cs typeface="Avenir"/>
                <a:sym typeface="Avenir"/>
              </a:rPr>
              <a:t>Quality ingredients that keep you hydrated without compromise.</a:t>
            </a:r>
            <a:br>
              <a:rPr b="1" i="0" lang="en" sz="1200" u="none" cap="none" strike="noStrike">
                <a:solidFill>
                  <a:srgbClr val="3B67B2"/>
                </a:solidFill>
                <a:latin typeface="Avenir"/>
                <a:ea typeface="Avenir"/>
                <a:cs typeface="Avenir"/>
                <a:sym typeface="Avenir"/>
              </a:rPr>
            </a:br>
            <a:br>
              <a:rPr b="1" i="0" lang="en" sz="1200" u="none" cap="none" strike="noStrike">
                <a:solidFill>
                  <a:srgbClr val="3B67B2"/>
                </a:solidFill>
                <a:latin typeface="Avenir"/>
                <a:ea typeface="Avenir"/>
                <a:cs typeface="Avenir"/>
                <a:sym typeface="Avenir"/>
              </a:rPr>
            </a:br>
            <a:r>
              <a:rPr b="1" i="0" lang="en" sz="1200" u="none" cap="none" strike="noStrike">
                <a:solidFill>
                  <a:srgbClr val="174CBB"/>
                </a:solidFill>
                <a:latin typeface="Montserrat"/>
                <a:ea typeface="Montserrat"/>
                <a:cs typeface="Montserrat"/>
                <a:sym typeface="Montserrat"/>
              </a:rPr>
              <a:t>Cut your costs</a:t>
            </a:r>
            <a:br>
              <a:rPr b="1" i="0" lang="en" sz="1200" u="none" cap="none" strike="noStrike">
                <a:solidFill>
                  <a:srgbClr val="3B67B2"/>
                </a:solidFill>
                <a:latin typeface="Avenir"/>
                <a:ea typeface="Avenir"/>
                <a:cs typeface="Avenir"/>
                <a:sym typeface="Avenir"/>
              </a:rPr>
            </a:br>
            <a:r>
              <a:rPr b="0" i="0" lang="en" sz="1200" u="none" cap="none" strike="noStrike">
                <a:solidFill>
                  <a:schemeClr val="dk1"/>
                </a:solidFill>
                <a:latin typeface="Avenir"/>
                <a:ea typeface="Avenir"/>
                <a:cs typeface="Avenir"/>
                <a:sym typeface="Avenir"/>
              </a:rPr>
              <a:t>Our customers typically pay less than half the cost of canned and bottled water.</a:t>
            </a:r>
            <a:br>
              <a:rPr b="1" i="0" lang="en" sz="1200" u="none" cap="none" strike="noStrike">
                <a:solidFill>
                  <a:srgbClr val="3B67B2"/>
                </a:solidFill>
                <a:latin typeface="Avenir"/>
                <a:ea typeface="Avenir"/>
                <a:cs typeface="Avenir"/>
                <a:sym typeface="Avenir"/>
              </a:rPr>
            </a:br>
            <a:br>
              <a:rPr b="1" i="0" lang="en" sz="1200" u="none" cap="none" strike="noStrike">
                <a:solidFill>
                  <a:srgbClr val="3B67B2"/>
                </a:solidFill>
                <a:latin typeface="Avenir"/>
                <a:ea typeface="Avenir"/>
                <a:cs typeface="Avenir"/>
                <a:sym typeface="Avenir"/>
              </a:rPr>
            </a:br>
            <a:r>
              <a:rPr b="1" i="0" lang="en" sz="1200" u="none" cap="none" strike="noStrike">
                <a:solidFill>
                  <a:srgbClr val="174CBB"/>
                </a:solidFill>
                <a:latin typeface="Montserrat"/>
                <a:ea typeface="Montserrat"/>
                <a:cs typeface="Montserrat"/>
                <a:sym typeface="Montserrat"/>
              </a:rPr>
              <a:t>Smart technology for smart hydration</a:t>
            </a:r>
            <a:br>
              <a:rPr b="1" i="0" lang="en" sz="1200" u="none" cap="none" strike="noStrike">
                <a:solidFill>
                  <a:srgbClr val="3B67B2"/>
                </a:solidFill>
                <a:latin typeface="Avenir"/>
                <a:ea typeface="Avenir"/>
                <a:cs typeface="Avenir"/>
                <a:sym typeface="Avenir"/>
              </a:rPr>
            </a:br>
            <a:r>
              <a:rPr b="0" i="0" lang="en" sz="1200" u="none" cap="none" strike="noStrike">
                <a:solidFill>
                  <a:schemeClr val="dk1"/>
                </a:solidFill>
                <a:latin typeface="Avenir"/>
                <a:ea typeface="Avenir"/>
                <a:cs typeface="Avenir"/>
                <a:sym typeface="Avenir"/>
              </a:rPr>
              <a:t>Keep the fun flowing without interruption with fresh on-screen content, seamless updates, and remote diagnostics.</a:t>
            </a:r>
            <a:endParaRPr b="0" i="0" sz="1200" u="none" cap="none" strike="noStrike">
              <a:solidFill>
                <a:srgbClr val="000000"/>
              </a:solidFill>
              <a:latin typeface="Avenir"/>
              <a:ea typeface="Avenir"/>
              <a:cs typeface="Avenir"/>
              <a:sym typeface="Avenir"/>
            </a:endParaRPr>
          </a:p>
        </p:txBody>
      </p:sp>
      <p:pic>
        <p:nvPicPr>
          <p:cNvPr id="109" name="Google Shape;109;p23"/>
          <p:cNvPicPr preferRelativeResize="0"/>
          <p:nvPr/>
        </p:nvPicPr>
        <p:blipFill rotWithShape="1">
          <a:blip r:embed="rId6">
            <a:alphaModFix/>
          </a:blip>
          <a:srcRect b="0" l="0" r="0" t="0"/>
          <a:stretch/>
        </p:blipFill>
        <p:spPr>
          <a:xfrm>
            <a:off x="378250" y="728424"/>
            <a:ext cx="742400" cy="694150"/>
          </a:xfrm>
          <a:prstGeom prst="rect">
            <a:avLst/>
          </a:prstGeom>
          <a:noFill/>
          <a:ln>
            <a:noFill/>
          </a:ln>
        </p:spPr>
      </p:pic>
      <p:pic>
        <p:nvPicPr>
          <p:cNvPr id="110" name="Google Shape;110;p23"/>
          <p:cNvPicPr preferRelativeResize="0"/>
          <p:nvPr/>
        </p:nvPicPr>
        <p:blipFill rotWithShape="1">
          <a:blip r:embed="rId7">
            <a:alphaModFix/>
          </a:blip>
          <a:srcRect b="0" l="0" r="0" t="0"/>
          <a:stretch/>
        </p:blipFill>
        <p:spPr>
          <a:xfrm>
            <a:off x="425650" y="3613040"/>
            <a:ext cx="647603" cy="694150"/>
          </a:xfrm>
          <a:prstGeom prst="rect">
            <a:avLst/>
          </a:prstGeom>
          <a:noFill/>
          <a:ln>
            <a:noFill/>
          </a:ln>
        </p:spPr>
      </p:pic>
      <p:pic>
        <p:nvPicPr>
          <p:cNvPr id="111" name="Google Shape;111;p23"/>
          <p:cNvPicPr preferRelativeResize="0"/>
          <p:nvPr/>
        </p:nvPicPr>
        <p:blipFill rotWithShape="1">
          <a:blip r:embed="rId8">
            <a:alphaModFix/>
          </a:blip>
          <a:srcRect b="0" l="23153" r="31703" t="0"/>
          <a:stretch/>
        </p:blipFill>
        <p:spPr>
          <a:xfrm>
            <a:off x="5016250" y="25"/>
            <a:ext cx="4127749" cy="51434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4"/>
          <p:cNvSpPr txBox="1"/>
          <p:nvPr/>
        </p:nvSpPr>
        <p:spPr>
          <a:xfrm>
            <a:off x="356975" y="326125"/>
            <a:ext cx="4668000" cy="2298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000000"/>
              </a:buClr>
              <a:buSzPts val="1100"/>
              <a:buFont typeface="Arial"/>
              <a:buNone/>
            </a:pPr>
            <a:r>
              <a:rPr b="1" lang="en" sz="1500">
                <a:solidFill>
                  <a:srgbClr val="00223E"/>
                </a:solidFill>
                <a:latin typeface="Montserrat"/>
                <a:ea typeface="Montserrat"/>
                <a:cs typeface="Montserrat"/>
                <a:sym typeface="Montserrat"/>
              </a:rPr>
              <a:t>Meet Our Flavor &amp; Enhancements</a:t>
            </a:r>
            <a:endParaRPr i="0" sz="1200" u="none" cap="none" strike="noStrike">
              <a:solidFill>
                <a:srgbClr val="00223E"/>
              </a:solidFill>
              <a:latin typeface="Montserrat"/>
              <a:ea typeface="Montserrat"/>
              <a:cs typeface="Montserrat"/>
              <a:sym typeface="Montserrat"/>
            </a:endParaRPr>
          </a:p>
        </p:txBody>
      </p:sp>
      <p:sp>
        <p:nvSpPr>
          <p:cNvPr id="117" name="Google Shape;117;p24"/>
          <p:cNvSpPr txBox="1"/>
          <p:nvPr/>
        </p:nvSpPr>
        <p:spPr>
          <a:xfrm>
            <a:off x="246700" y="668325"/>
            <a:ext cx="4052700" cy="349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rgbClr val="174CBB"/>
                </a:solidFill>
                <a:latin typeface="Montserrat SemiBold"/>
                <a:ea typeface="Montserrat SemiBold"/>
                <a:cs typeface="Montserrat SemiBold"/>
                <a:sym typeface="Montserrat SemiBold"/>
              </a:rPr>
              <a:t>An array of flavors that are sure the make your guests smile. Choose a classic or mix flavors together for their favorite water yet.</a:t>
            </a:r>
            <a:endParaRPr sz="1300">
              <a:solidFill>
                <a:srgbClr val="174CBB"/>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t/>
            </a:r>
            <a:endParaRPr sz="1300">
              <a:solidFill>
                <a:srgbClr val="174CBB"/>
              </a:solidFill>
              <a:latin typeface="Montserrat SemiBold"/>
              <a:ea typeface="Montserrat SemiBold"/>
              <a:cs typeface="Montserrat SemiBold"/>
              <a:sym typeface="Montserrat SemiBold"/>
            </a:endParaRPr>
          </a:p>
          <a:p>
            <a:pPr indent="-304800" lvl="0" marL="457200" rtl="0" algn="l">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Flavors made from real fruit essence – none of that fake stuff, ever!</a:t>
            </a:r>
            <a:endParaRPr sz="12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1200">
              <a:solidFill>
                <a:schemeClr val="dk1"/>
              </a:solidFill>
              <a:latin typeface="Avenir"/>
              <a:ea typeface="Avenir"/>
              <a:cs typeface="Avenir"/>
              <a:sym typeface="Avenir"/>
            </a:endParaRPr>
          </a:p>
          <a:p>
            <a:pPr indent="-304800" lvl="0" marL="457200" rtl="0" algn="l">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Zero- and low-calorie flavors for guilt-free enjoyment</a:t>
            </a:r>
            <a:endParaRPr sz="12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1200">
              <a:solidFill>
                <a:schemeClr val="dk1"/>
              </a:solidFill>
              <a:latin typeface="Avenir"/>
              <a:ea typeface="Avenir"/>
              <a:cs typeface="Avenir"/>
              <a:sym typeface="Avenir"/>
            </a:endParaRPr>
          </a:p>
          <a:p>
            <a:pPr indent="-304800" lvl="0" marL="457200" rtl="0" algn="l">
              <a:lnSpc>
                <a:spcPct val="115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Our flavors are non-GMO, gluten-free, and vegan</a:t>
            </a:r>
            <a:endParaRPr sz="12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1300">
              <a:solidFill>
                <a:srgbClr val="174CBB"/>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t/>
            </a:r>
            <a:endParaRPr sz="1300">
              <a:solidFill>
                <a:srgbClr val="174CBB"/>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rPr lang="en" sz="1300">
                <a:solidFill>
                  <a:srgbClr val="174CBB"/>
                </a:solidFill>
                <a:latin typeface="Montserrat SemiBold"/>
                <a:ea typeface="Montserrat SemiBold"/>
                <a:cs typeface="Montserrat SemiBold"/>
                <a:sym typeface="Montserrat SemiBold"/>
              </a:rPr>
              <a:t>Need a boost? Add an enhancement like Vitamin Boost, Caffeine, or Electrolytes.</a:t>
            </a:r>
            <a:endParaRPr sz="1300">
              <a:solidFill>
                <a:srgbClr val="174CBB"/>
              </a:solidFill>
              <a:latin typeface="Montserrat SemiBold"/>
              <a:ea typeface="Montserrat SemiBold"/>
              <a:cs typeface="Montserrat SemiBold"/>
              <a:sym typeface="Montserrat SemiBold"/>
            </a:endParaRPr>
          </a:p>
        </p:txBody>
      </p:sp>
      <p:pic>
        <p:nvPicPr>
          <p:cNvPr id="118" name="Google Shape;118;p24"/>
          <p:cNvPicPr preferRelativeResize="0"/>
          <p:nvPr/>
        </p:nvPicPr>
        <p:blipFill>
          <a:blip r:embed="rId3">
            <a:alphaModFix/>
          </a:blip>
          <a:stretch>
            <a:fillRect/>
          </a:stretch>
        </p:blipFill>
        <p:spPr>
          <a:xfrm>
            <a:off x="7261296" y="2495290"/>
            <a:ext cx="561318" cy="642076"/>
          </a:xfrm>
          <a:prstGeom prst="rect">
            <a:avLst/>
          </a:prstGeom>
          <a:noFill/>
          <a:ln>
            <a:noFill/>
          </a:ln>
        </p:spPr>
      </p:pic>
      <p:grpSp>
        <p:nvGrpSpPr>
          <p:cNvPr id="119" name="Google Shape;119;p24"/>
          <p:cNvGrpSpPr/>
          <p:nvPr/>
        </p:nvGrpSpPr>
        <p:grpSpPr>
          <a:xfrm>
            <a:off x="6355364" y="2622098"/>
            <a:ext cx="541081" cy="1414426"/>
            <a:chOff x="4973737" y="1229513"/>
            <a:chExt cx="500028" cy="1307112"/>
          </a:xfrm>
        </p:grpSpPr>
        <p:pic>
          <p:nvPicPr>
            <p:cNvPr id="120" name="Google Shape;120;p24"/>
            <p:cNvPicPr preferRelativeResize="0"/>
            <p:nvPr/>
          </p:nvPicPr>
          <p:blipFill>
            <a:blip r:embed="rId4">
              <a:alphaModFix/>
            </a:blip>
            <a:stretch>
              <a:fillRect/>
            </a:stretch>
          </p:blipFill>
          <p:spPr>
            <a:xfrm>
              <a:off x="5015201" y="1938880"/>
              <a:ext cx="417100" cy="597745"/>
            </a:xfrm>
            <a:prstGeom prst="rect">
              <a:avLst/>
            </a:prstGeom>
            <a:noFill/>
            <a:ln>
              <a:noFill/>
            </a:ln>
          </p:spPr>
        </p:pic>
        <p:pic>
          <p:nvPicPr>
            <p:cNvPr id="121" name="Google Shape;121;p24"/>
            <p:cNvPicPr preferRelativeResize="0"/>
            <p:nvPr/>
          </p:nvPicPr>
          <p:blipFill>
            <a:blip r:embed="rId5">
              <a:alphaModFix/>
            </a:blip>
            <a:stretch>
              <a:fillRect/>
            </a:stretch>
          </p:blipFill>
          <p:spPr>
            <a:xfrm>
              <a:off x="4973737" y="1229513"/>
              <a:ext cx="500028" cy="477635"/>
            </a:xfrm>
            <a:prstGeom prst="rect">
              <a:avLst/>
            </a:prstGeom>
            <a:noFill/>
            <a:ln>
              <a:noFill/>
            </a:ln>
          </p:spPr>
        </p:pic>
      </p:grpSp>
      <p:grpSp>
        <p:nvGrpSpPr>
          <p:cNvPr id="122" name="Google Shape;122;p24"/>
          <p:cNvGrpSpPr/>
          <p:nvPr/>
        </p:nvGrpSpPr>
        <p:grpSpPr>
          <a:xfrm>
            <a:off x="5410699" y="2481047"/>
            <a:ext cx="545119" cy="1489361"/>
            <a:chOff x="4256696" y="1099163"/>
            <a:chExt cx="503760" cy="1376362"/>
          </a:xfrm>
        </p:grpSpPr>
        <p:pic>
          <p:nvPicPr>
            <p:cNvPr id="123" name="Google Shape;123;p24"/>
            <p:cNvPicPr preferRelativeResize="0"/>
            <p:nvPr/>
          </p:nvPicPr>
          <p:blipFill>
            <a:blip r:embed="rId6">
              <a:alphaModFix/>
            </a:blip>
            <a:stretch>
              <a:fillRect/>
            </a:stretch>
          </p:blipFill>
          <p:spPr>
            <a:xfrm>
              <a:off x="4296545" y="1923275"/>
              <a:ext cx="424062" cy="552250"/>
            </a:xfrm>
            <a:prstGeom prst="rect">
              <a:avLst/>
            </a:prstGeom>
            <a:noFill/>
            <a:ln>
              <a:noFill/>
            </a:ln>
          </p:spPr>
        </p:pic>
        <p:pic>
          <p:nvPicPr>
            <p:cNvPr id="124" name="Google Shape;124;p24"/>
            <p:cNvPicPr preferRelativeResize="0"/>
            <p:nvPr/>
          </p:nvPicPr>
          <p:blipFill>
            <a:blip r:embed="rId7">
              <a:alphaModFix/>
            </a:blip>
            <a:stretch>
              <a:fillRect/>
            </a:stretch>
          </p:blipFill>
          <p:spPr>
            <a:xfrm>
              <a:off x="4256696" y="1099163"/>
              <a:ext cx="503760" cy="641822"/>
            </a:xfrm>
            <a:prstGeom prst="rect">
              <a:avLst/>
            </a:prstGeom>
            <a:noFill/>
            <a:ln>
              <a:noFill/>
            </a:ln>
          </p:spPr>
        </p:pic>
      </p:grpSp>
      <p:pic>
        <p:nvPicPr>
          <p:cNvPr id="125" name="Google Shape;125;p24"/>
          <p:cNvPicPr preferRelativeResize="0"/>
          <p:nvPr/>
        </p:nvPicPr>
        <p:blipFill>
          <a:blip r:embed="rId8">
            <a:alphaModFix/>
          </a:blip>
          <a:stretch>
            <a:fillRect/>
          </a:stretch>
        </p:blipFill>
        <p:spPr>
          <a:xfrm>
            <a:off x="4524749" y="3420782"/>
            <a:ext cx="435843" cy="548315"/>
          </a:xfrm>
          <a:prstGeom prst="rect">
            <a:avLst/>
          </a:prstGeom>
          <a:noFill/>
          <a:ln>
            <a:noFill/>
          </a:ln>
        </p:spPr>
      </p:pic>
      <p:pic>
        <p:nvPicPr>
          <p:cNvPr id="126" name="Google Shape;126;p24"/>
          <p:cNvPicPr preferRelativeResize="0"/>
          <p:nvPr/>
        </p:nvPicPr>
        <p:blipFill>
          <a:blip r:embed="rId9">
            <a:alphaModFix/>
          </a:blip>
          <a:stretch>
            <a:fillRect/>
          </a:stretch>
        </p:blipFill>
        <p:spPr>
          <a:xfrm>
            <a:off x="4490300" y="2559804"/>
            <a:ext cx="504739" cy="597607"/>
          </a:xfrm>
          <a:prstGeom prst="rect">
            <a:avLst/>
          </a:prstGeom>
          <a:noFill/>
          <a:ln>
            <a:noFill/>
          </a:ln>
        </p:spPr>
      </p:pic>
      <p:grpSp>
        <p:nvGrpSpPr>
          <p:cNvPr id="127" name="Google Shape;127;p24"/>
          <p:cNvGrpSpPr/>
          <p:nvPr/>
        </p:nvGrpSpPr>
        <p:grpSpPr>
          <a:xfrm>
            <a:off x="8118812" y="946331"/>
            <a:ext cx="512815" cy="1354777"/>
            <a:chOff x="2993141" y="1222312"/>
            <a:chExt cx="473907" cy="1251988"/>
          </a:xfrm>
        </p:grpSpPr>
        <p:pic>
          <p:nvPicPr>
            <p:cNvPr id="128" name="Google Shape;128;p24"/>
            <p:cNvPicPr preferRelativeResize="0"/>
            <p:nvPr/>
          </p:nvPicPr>
          <p:blipFill>
            <a:blip r:embed="rId10">
              <a:alphaModFix/>
            </a:blip>
            <a:stretch>
              <a:fillRect/>
            </a:stretch>
          </p:blipFill>
          <p:spPr>
            <a:xfrm>
              <a:off x="3021548" y="1967588"/>
              <a:ext cx="417094" cy="506713"/>
            </a:xfrm>
            <a:prstGeom prst="rect">
              <a:avLst/>
            </a:prstGeom>
            <a:noFill/>
            <a:ln>
              <a:noFill/>
            </a:ln>
          </p:spPr>
        </p:pic>
        <p:pic>
          <p:nvPicPr>
            <p:cNvPr id="129" name="Google Shape;129;p24"/>
            <p:cNvPicPr preferRelativeResize="0"/>
            <p:nvPr/>
          </p:nvPicPr>
          <p:blipFill>
            <a:blip r:embed="rId11">
              <a:alphaModFix/>
            </a:blip>
            <a:stretch>
              <a:fillRect/>
            </a:stretch>
          </p:blipFill>
          <p:spPr>
            <a:xfrm>
              <a:off x="2993141" y="1222312"/>
              <a:ext cx="473907" cy="485098"/>
            </a:xfrm>
            <a:prstGeom prst="rect">
              <a:avLst/>
            </a:prstGeom>
            <a:noFill/>
            <a:ln>
              <a:noFill/>
            </a:ln>
          </p:spPr>
        </p:pic>
      </p:grpSp>
      <p:grpSp>
        <p:nvGrpSpPr>
          <p:cNvPr id="130" name="Google Shape;130;p24"/>
          <p:cNvGrpSpPr/>
          <p:nvPr/>
        </p:nvGrpSpPr>
        <p:grpSpPr>
          <a:xfrm>
            <a:off x="7257278" y="796929"/>
            <a:ext cx="569346" cy="1601541"/>
            <a:chOff x="2390290" y="1084246"/>
            <a:chExt cx="526149" cy="1480030"/>
          </a:xfrm>
        </p:grpSpPr>
        <p:pic>
          <p:nvPicPr>
            <p:cNvPr id="131" name="Google Shape;131;p24"/>
            <p:cNvPicPr preferRelativeResize="0"/>
            <p:nvPr/>
          </p:nvPicPr>
          <p:blipFill>
            <a:blip r:embed="rId12">
              <a:alphaModFix/>
            </a:blip>
            <a:stretch>
              <a:fillRect/>
            </a:stretch>
          </p:blipFill>
          <p:spPr>
            <a:xfrm>
              <a:off x="2409189" y="1932101"/>
              <a:ext cx="488351" cy="632175"/>
            </a:xfrm>
            <a:prstGeom prst="rect">
              <a:avLst/>
            </a:prstGeom>
            <a:noFill/>
            <a:ln>
              <a:noFill/>
            </a:ln>
          </p:spPr>
        </p:pic>
        <p:pic>
          <p:nvPicPr>
            <p:cNvPr id="132" name="Google Shape;132;p24"/>
            <p:cNvPicPr preferRelativeResize="0"/>
            <p:nvPr/>
          </p:nvPicPr>
          <p:blipFill>
            <a:blip r:embed="rId13">
              <a:alphaModFix/>
            </a:blip>
            <a:stretch>
              <a:fillRect/>
            </a:stretch>
          </p:blipFill>
          <p:spPr>
            <a:xfrm>
              <a:off x="2390290" y="1084246"/>
              <a:ext cx="526149" cy="623165"/>
            </a:xfrm>
            <a:prstGeom prst="rect">
              <a:avLst/>
            </a:prstGeom>
            <a:noFill/>
            <a:ln>
              <a:noFill/>
            </a:ln>
          </p:spPr>
        </p:pic>
      </p:grpSp>
      <p:grpSp>
        <p:nvGrpSpPr>
          <p:cNvPr id="133" name="Google Shape;133;p24"/>
          <p:cNvGrpSpPr/>
          <p:nvPr/>
        </p:nvGrpSpPr>
        <p:grpSpPr>
          <a:xfrm>
            <a:off x="6286721" y="807033"/>
            <a:ext cx="678370" cy="1504166"/>
            <a:chOff x="1673176" y="1093583"/>
            <a:chExt cx="626901" cy="1390043"/>
          </a:xfrm>
        </p:grpSpPr>
        <p:pic>
          <p:nvPicPr>
            <p:cNvPr id="134" name="Google Shape;134;p24"/>
            <p:cNvPicPr preferRelativeResize="0"/>
            <p:nvPr/>
          </p:nvPicPr>
          <p:blipFill>
            <a:blip r:embed="rId14">
              <a:alphaModFix/>
            </a:blip>
            <a:stretch>
              <a:fillRect/>
            </a:stretch>
          </p:blipFill>
          <p:spPr>
            <a:xfrm>
              <a:off x="1778622" y="1976912"/>
              <a:ext cx="416009" cy="506714"/>
            </a:xfrm>
            <a:prstGeom prst="rect">
              <a:avLst/>
            </a:prstGeom>
            <a:noFill/>
            <a:ln>
              <a:noFill/>
            </a:ln>
          </p:spPr>
        </p:pic>
        <p:pic>
          <p:nvPicPr>
            <p:cNvPr id="135" name="Google Shape;135;p24"/>
            <p:cNvPicPr preferRelativeResize="0"/>
            <p:nvPr/>
          </p:nvPicPr>
          <p:blipFill>
            <a:blip r:embed="rId15">
              <a:alphaModFix/>
            </a:blip>
            <a:stretch>
              <a:fillRect/>
            </a:stretch>
          </p:blipFill>
          <p:spPr>
            <a:xfrm>
              <a:off x="1673176" y="1093583"/>
              <a:ext cx="626901" cy="630628"/>
            </a:xfrm>
            <a:prstGeom prst="rect">
              <a:avLst/>
            </a:prstGeom>
            <a:noFill/>
            <a:ln>
              <a:noFill/>
            </a:ln>
          </p:spPr>
        </p:pic>
      </p:grpSp>
      <p:grpSp>
        <p:nvGrpSpPr>
          <p:cNvPr id="136" name="Google Shape;136;p24"/>
          <p:cNvGrpSpPr/>
          <p:nvPr/>
        </p:nvGrpSpPr>
        <p:grpSpPr>
          <a:xfrm>
            <a:off x="5320201" y="923840"/>
            <a:ext cx="674332" cy="1482719"/>
            <a:chOff x="1007497" y="1201527"/>
            <a:chExt cx="623170" cy="1370223"/>
          </a:xfrm>
        </p:grpSpPr>
        <p:pic>
          <p:nvPicPr>
            <p:cNvPr id="137" name="Google Shape;137;p24"/>
            <p:cNvPicPr preferRelativeResize="0"/>
            <p:nvPr/>
          </p:nvPicPr>
          <p:blipFill>
            <a:blip r:embed="rId16">
              <a:alphaModFix/>
            </a:blip>
            <a:stretch>
              <a:fillRect/>
            </a:stretch>
          </p:blipFill>
          <p:spPr>
            <a:xfrm>
              <a:off x="1044813" y="1959781"/>
              <a:ext cx="548539" cy="611970"/>
            </a:xfrm>
            <a:prstGeom prst="rect">
              <a:avLst/>
            </a:prstGeom>
            <a:noFill/>
            <a:ln>
              <a:noFill/>
            </a:ln>
          </p:spPr>
        </p:pic>
        <p:pic>
          <p:nvPicPr>
            <p:cNvPr id="138" name="Google Shape;138;p24"/>
            <p:cNvPicPr preferRelativeResize="0"/>
            <p:nvPr/>
          </p:nvPicPr>
          <p:blipFill>
            <a:blip r:embed="rId17">
              <a:alphaModFix/>
            </a:blip>
            <a:stretch>
              <a:fillRect/>
            </a:stretch>
          </p:blipFill>
          <p:spPr>
            <a:xfrm>
              <a:off x="1007497" y="1201527"/>
              <a:ext cx="623170" cy="533608"/>
            </a:xfrm>
            <a:prstGeom prst="rect">
              <a:avLst/>
            </a:prstGeom>
            <a:noFill/>
            <a:ln>
              <a:noFill/>
            </a:ln>
          </p:spPr>
        </p:pic>
      </p:grpSp>
      <p:grpSp>
        <p:nvGrpSpPr>
          <p:cNvPr id="139" name="Google Shape;139;p24"/>
          <p:cNvGrpSpPr/>
          <p:nvPr/>
        </p:nvGrpSpPr>
        <p:grpSpPr>
          <a:xfrm>
            <a:off x="4457315" y="831247"/>
            <a:ext cx="570699" cy="1488040"/>
            <a:chOff x="356975" y="1115960"/>
            <a:chExt cx="527400" cy="1375141"/>
          </a:xfrm>
        </p:grpSpPr>
        <p:pic>
          <p:nvPicPr>
            <p:cNvPr id="140" name="Google Shape;140;p24"/>
            <p:cNvPicPr preferRelativeResize="0"/>
            <p:nvPr/>
          </p:nvPicPr>
          <p:blipFill>
            <a:blip r:embed="rId18">
              <a:alphaModFix/>
            </a:blip>
            <a:stretch>
              <a:fillRect/>
            </a:stretch>
          </p:blipFill>
          <p:spPr>
            <a:xfrm>
              <a:off x="356975" y="1984388"/>
              <a:ext cx="527400" cy="506713"/>
            </a:xfrm>
            <a:prstGeom prst="rect">
              <a:avLst/>
            </a:prstGeom>
            <a:noFill/>
            <a:ln>
              <a:noFill/>
            </a:ln>
          </p:spPr>
        </p:pic>
        <p:pic>
          <p:nvPicPr>
            <p:cNvPr id="141" name="Google Shape;141;p24"/>
            <p:cNvPicPr preferRelativeResize="0"/>
            <p:nvPr/>
          </p:nvPicPr>
          <p:blipFill>
            <a:blip r:embed="rId19">
              <a:alphaModFix/>
            </a:blip>
            <a:stretch>
              <a:fillRect/>
            </a:stretch>
          </p:blipFill>
          <p:spPr>
            <a:xfrm>
              <a:off x="379989" y="1115960"/>
              <a:ext cx="481371" cy="600776"/>
            </a:xfrm>
            <a:prstGeom prst="rect">
              <a:avLst/>
            </a:prstGeom>
            <a:noFill/>
            <a:ln>
              <a:noFill/>
            </a:ln>
          </p:spPr>
        </p:pic>
      </p:grpSp>
      <p:pic>
        <p:nvPicPr>
          <p:cNvPr id="142" name="Google Shape;142;p24"/>
          <p:cNvPicPr preferRelativeResize="0"/>
          <p:nvPr/>
        </p:nvPicPr>
        <p:blipFill>
          <a:blip r:embed="rId20">
            <a:alphaModFix/>
          </a:blip>
          <a:stretch>
            <a:fillRect/>
          </a:stretch>
        </p:blipFill>
        <p:spPr>
          <a:xfrm>
            <a:off x="356974" y="4219625"/>
            <a:ext cx="404174" cy="408715"/>
          </a:xfrm>
          <a:prstGeom prst="rect">
            <a:avLst/>
          </a:prstGeom>
          <a:noFill/>
          <a:ln>
            <a:noFill/>
          </a:ln>
        </p:spPr>
      </p:pic>
      <p:pic>
        <p:nvPicPr>
          <p:cNvPr id="143" name="Google Shape;143;p24"/>
          <p:cNvPicPr preferRelativeResize="0"/>
          <p:nvPr/>
        </p:nvPicPr>
        <p:blipFill>
          <a:blip r:embed="rId21">
            <a:alphaModFix/>
          </a:blip>
          <a:stretch>
            <a:fillRect/>
          </a:stretch>
        </p:blipFill>
        <p:spPr>
          <a:xfrm>
            <a:off x="1183319" y="4219625"/>
            <a:ext cx="404180" cy="408725"/>
          </a:xfrm>
          <a:prstGeom prst="rect">
            <a:avLst/>
          </a:prstGeom>
          <a:noFill/>
          <a:ln>
            <a:noFill/>
          </a:ln>
        </p:spPr>
      </p:pic>
      <p:pic>
        <p:nvPicPr>
          <p:cNvPr id="144" name="Google Shape;144;p24"/>
          <p:cNvPicPr preferRelativeResize="0"/>
          <p:nvPr/>
        </p:nvPicPr>
        <p:blipFill>
          <a:blip r:embed="rId22">
            <a:alphaModFix/>
          </a:blip>
          <a:stretch>
            <a:fillRect/>
          </a:stretch>
        </p:blipFill>
        <p:spPr>
          <a:xfrm>
            <a:off x="771987" y="4219625"/>
            <a:ext cx="404180" cy="408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5"/>
          <p:cNvSpPr/>
          <p:nvPr/>
        </p:nvSpPr>
        <p:spPr>
          <a:xfrm>
            <a:off x="2876400" y="1193013"/>
            <a:ext cx="1695600" cy="1695600"/>
          </a:xfrm>
          <a:prstGeom prst="ellipse">
            <a:avLst/>
          </a:prstGeom>
          <a:noFill/>
          <a:ln cap="flat" cmpd="sng" w="9525">
            <a:solidFill>
              <a:srgbClr val="174CB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0" name="Google Shape;150;p25"/>
          <p:cNvSpPr txBox="1"/>
          <p:nvPr/>
        </p:nvSpPr>
        <p:spPr>
          <a:xfrm>
            <a:off x="356975" y="326125"/>
            <a:ext cx="4668000" cy="2298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000000"/>
              </a:buClr>
              <a:buSzPts val="1100"/>
              <a:buFont typeface="Arial"/>
              <a:buNone/>
            </a:pPr>
            <a:r>
              <a:rPr b="1" lang="en" sz="1500">
                <a:solidFill>
                  <a:srgbClr val="00223E"/>
                </a:solidFill>
                <a:latin typeface="Montserrat"/>
                <a:ea typeface="Montserrat"/>
                <a:cs typeface="Montserrat"/>
                <a:sym typeface="Montserrat"/>
              </a:rPr>
              <a:t>Proven Satisfaction with Hotel Properties</a:t>
            </a:r>
            <a:endParaRPr i="0" sz="1200" u="none" cap="none" strike="noStrike">
              <a:solidFill>
                <a:srgbClr val="00223E"/>
              </a:solidFill>
              <a:latin typeface="Montserrat"/>
              <a:ea typeface="Montserrat"/>
              <a:cs typeface="Montserrat"/>
              <a:sym typeface="Montserrat"/>
            </a:endParaRPr>
          </a:p>
        </p:txBody>
      </p:sp>
      <p:sp>
        <p:nvSpPr>
          <p:cNvPr id="151" name="Google Shape;151;p25"/>
          <p:cNvSpPr txBox="1"/>
          <p:nvPr/>
        </p:nvSpPr>
        <p:spPr>
          <a:xfrm>
            <a:off x="356975" y="668325"/>
            <a:ext cx="8339400" cy="183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300">
                <a:solidFill>
                  <a:srgbClr val="174CBB"/>
                </a:solidFill>
                <a:latin typeface="Montserrat SemiBold"/>
                <a:ea typeface="Montserrat SemiBold"/>
                <a:cs typeface="Montserrat SemiBold"/>
                <a:sym typeface="Montserrat SemiBold"/>
              </a:rPr>
              <a:t>Bevi has partnered with the San Ramon Marriott, an HEI property, since 2019.</a:t>
            </a:r>
            <a:endParaRPr sz="1300">
              <a:solidFill>
                <a:srgbClr val="174CBB"/>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t/>
            </a:r>
            <a:endParaRPr sz="1300">
              <a:solidFill>
                <a:srgbClr val="174CBB"/>
              </a:solidFill>
              <a:latin typeface="Montserrat SemiBold"/>
              <a:ea typeface="Montserrat SemiBold"/>
              <a:cs typeface="Montserrat SemiBold"/>
              <a:sym typeface="Montserrat SemiBold"/>
            </a:endParaRPr>
          </a:p>
        </p:txBody>
      </p:sp>
      <p:sp>
        <p:nvSpPr>
          <p:cNvPr id="152" name="Google Shape;152;p25"/>
          <p:cNvSpPr txBox="1"/>
          <p:nvPr/>
        </p:nvSpPr>
        <p:spPr>
          <a:xfrm>
            <a:off x="5667975" y="1320175"/>
            <a:ext cx="3013800" cy="150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000">
                <a:solidFill>
                  <a:srgbClr val="174CBB"/>
                </a:solidFill>
                <a:latin typeface="Montserrat"/>
                <a:ea typeface="Montserrat"/>
                <a:cs typeface="Montserrat"/>
                <a:sym typeface="Montserrat"/>
              </a:rPr>
              <a:t>3 Standup machines located throughout the enjoyment </a:t>
            </a:r>
            <a:r>
              <a:rPr b="1" lang="en" sz="1000">
                <a:solidFill>
                  <a:srgbClr val="174CBB"/>
                </a:solidFill>
                <a:latin typeface="Montserrat"/>
                <a:ea typeface="Montserrat"/>
                <a:cs typeface="Montserrat"/>
                <a:sym typeface="Montserrat"/>
              </a:rPr>
              <a:t>among</a:t>
            </a:r>
            <a:r>
              <a:rPr b="1" lang="en" sz="1000">
                <a:solidFill>
                  <a:srgbClr val="174CBB"/>
                </a:solidFill>
                <a:latin typeface="Montserrat"/>
                <a:ea typeface="Montserrat"/>
                <a:cs typeface="Montserrat"/>
                <a:sym typeface="Montserrat"/>
              </a:rPr>
              <a:t> guests and staff</a:t>
            </a:r>
            <a:endParaRPr b="1" sz="1000">
              <a:solidFill>
                <a:srgbClr val="174CBB"/>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b="1" sz="1000">
              <a:solidFill>
                <a:srgbClr val="174CBB"/>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09213C"/>
              </a:buClr>
              <a:buSzPts val="1000"/>
              <a:buFont typeface="Avenir"/>
              <a:buChar char="●"/>
            </a:pPr>
            <a:r>
              <a:rPr lang="en" sz="1000">
                <a:solidFill>
                  <a:srgbClr val="09213C"/>
                </a:solidFill>
                <a:latin typeface="Avenir"/>
                <a:ea typeface="Avenir"/>
                <a:cs typeface="Avenir"/>
                <a:sym typeface="Avenir"/>
              </a:rPr>
              <a:t>Club lounge</a:t>
            </a:r>
            <a:endParaRPr sz="1000">
              <a:solidFill>
                <a:srgbClr val="09213C"/>
              </a:solidFill>
              <a:latin typeface="Avenir"/>
              <a:ea typeface="Avenir"/>
              <a:cs typeface="Avenir"/>
              <a:sym typeface="Avenir"/>
            </a:endParaRPr>
          </a:p>
          <a:p>
            <a:pPr indent="-292100" lvl="0" marL="457200" rtl="0" algn="l">
              <a:lnSpc>
                <a:spcPct val="115000"/>
              </a:lnSpc>
              <a:spcBef>
                <a:spcPts val="0"/>
              </a:spcBef>
              <a:spcAft>
                <a:spcPts val="0"/>
              </a:spcAft>
              <a:buClr>
                <a:srgbClr val="09213C"/>
              </a:buClr>
              <a:buSzPts val="1000"/>
              <a:buFont typeface="Avenir"/>
              <a:buChar char="●"/>
            </a:pPr>
            <a:r>
              <a:rPr lang="en" sz="1000">
                <a:solidFill>
                  <a:srgbClr val="09213C"/>
                </a:solidFill>
                <a:latin typeface="Avenir"/>
                <a:ea typeface="Avenir"/>
                <a:cs typeface="Avenir"/>
                <a:sym typeface="Avenir"/>
              </a:rPr>
              <a:t>Guestroom floor by ice machines</a:t>
            </a:r>
            <a:endParaRPr sz="1000">
              <a:solidFill>
                <a:srgbClr val="09213C"/>
              </a:solidFill>
              <a:latin typeface="Avenir"/>
              <a:ea typeface="Avenir"/>
              <a:cs typeface="Avenir"/>
              <a:sym typeface="Avenir"/>
            </a:endParaRPr>
          </a:p>
          <a:p>
            <a:pPr indent="-292100" lvl="0" marL="457200" rtl="0" algn="l">
              <a:lnSpc>
                <a:spcPct val="115000"/>
              </a:lnSpc>
              <a:spcBef>
                <a:spcPts val="0"/>
              </a:spcBef>
              <a:spcAft>
                <a:spcPts val="0"/>
              </a:spcAft>
              <a:buClr>
                <a:srgbClr val="09213C"/>
              </a:buClr>
              <a:buSzPts val="1000"/>
              <a:buFont typeface="Avenir"/>
              <a:buChar char="●"/>
            </a:pPr>
            <a:r>
              <a:rPr lang="en" sz="1000">
                <a:solidFill>
                  <a:srgbClr val="09213C"/>
                </a:solidFill>
                <a:latin typeface="Avenir"/>
                <a:ea typeface="Avenir"/>
                <a:cs typeface="Avenir"/>
                <a:sym typeface="Avenir"/>
              </a:rPr>
              <a:t>Employee cafeteria</a:t>
            </a:r>
            <a:endParaRPr sz="1000">
              <a:solidFill>
                <a:srgbClr val="09213C"/>
              </a:solidFill>
              <a:latin typeface="Avenir"/>
              <a:ea typeface="Avenir"/>
              <a:cs typeface="Avenir"/>
              <a:sym typeface="Avenir"/>
            </a:endParaRPr>
          </a:p>
        </p:txBody>
      </p:sp>
      <p:pic>
        <p:nvPicPr>
          <p:cNvPr descr="Marriott Logo and symbol, meaning, history, PNG, brand" id="153" name="Google Shape;153;p25"/>
          <p:cNvPicPr preferRelativeResize="0"/>
          <p:nvPr/>
        </p:nvPicPr>
        <p:blipFill>
          <a:blip r:embed="rId3">
            <a:alphaModFix/>
          </a:blip>
          <a:stretch>
            <a:fillRect/>
          </a:stretch>
        </p:blipFill>
        <p:spPr>
          <a:xfrm>
            <a:off x="119674" y="1309050"/>
            <a:ext cx="2602126" cy="1463526"/>
          </a:xfrm>
          <a:prstGeom prst="rect">
            <a:avLst/>
          </a:prstGeom>
          <a:noFill/>
          <a:ln>
            <a:noFill/>
          </a:ln>
        </p:spPr>
      </p:pic>
      <p:pic>
        <p:nvPicPr>
          <p:cNvPr descr="Hyatt Logo and symbol, meaning, history, PNG, brand" id="154" name="Google Shape;154;p25"/>
          <p:cNvPicPr preferRelativeResize="0"/>
          <p:nvPr/>
        </p:nvPicPr>
        <p:blipFill>
          <a:blip r:embed="rId4">
            <a:alphaModFix/>
          </a:blip>
          <a:stretch>
            <a:fillRect/>
          </a:stretch>
        </p:blipFill>
        <p:spPr>
          <a:xfrm>
            <a:off x="1660233" y="3826615"/>
            <a:ext cx="988582" cy="556092"/>
          </a:xfrm>
          <a:prstGeom prst="rect">
            <a:avLst/>
          </a:prstGeom>
          <a:noFill/>
          <a:ln>
            <a:noFill/>
          </a:ln>
        </p:spPr>
      </p:pic>
      <p:sp>
        <p:nvSpPr>
          <p:cNvPr id="155" name="Google Shape;155;p25"/>
          <p:cNvSpPr txBox="1"/>
          <p:nvPr/>
        </p:nvSpPr>
        <p:spPr>
          <a:xfrm>
            <a:off x="356975" y="3525700"/>
            <a:ext cx="3013800" cy="144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rgbClr val="174CBB"/>
                </a:solidFill>
                <a:latin typeface="Montserrat"/>
                <a:ea typeface="Montserrat"/>
                <a:cs typeface="Montserrat"/>
                <a:sym typeface="Montserrat"/>
              </a:rPr>
              <a:t>Also used by:</a:t>
            </a:r>
            <a:endParaRPr sz="1000">
              <a:solidFill>
                <a:srgbClr val="09213C"/>
              </a:solidFill>
              <a:latin typeface="Avenir"/>
              <a:ea typeface="Avenir"/>
              <a:cs typeface="Avenir"/>
              <a:sym typeface="Avenir"/>
            </a:endParaRPr>
          </a:p>
        </p:txBody>
      </p:sp>
      <p:sp>
        <p:nvSpPr>
          <p:cNvPr id="156" name="Google Shape;156;p25"/>
          <p:cNvSpPr txBox="1"/>
          <p:nvPr/>
        </p:nvSpPr>
        <p:spPr>
          <a:xfrm>
            <a:off x="3614250" y="1658908"/>
            <a:ext cx="779700" cy="7638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000000"/>
              </a:buClr>
              <a:buSzPts val="1100"/>
              <a:buFont typeface="Arial"/>
              <a:buNone/>
            </a:pPr>
            <a:r>
              <a:rPr b="1" lang="en" sz="1500">
                <a:solidFill>
                  <a:srgbClr val="174CBB"/>
                </a:solidFill>
                <a:latin typeface="Montserrat"/>
                <a:ea typeface="Montserrat"/>
                <a:cs typeface="Montserrat"/>
                <a:sym typeface="Montserrat"/>
              </a:rPr>
              <a:t>450+</a:t>
            </a:r>
            <a:endParaRPr b="1" sz="1500">
              <a:solidFill>
                <a:srgbClr val="174CBB"/>
              </a:solidFill>
              <a:latin typeface="Montserrat"/>
              <a:ea typeface="Montserrat"/>
              <a:cs typeface="Montserrat"/>
              <a:sym typeface="Montserrat"/>
            </a:endParaRPr>
          </a:p>
          <a:p>
            <a:pPr indent="0" lvl="0" marL="0" marR="0" rtl="0" algn="l">
              <a:lnSpc>
                <a:spcPct val="105000"/>
              </a:lnSpc>
              <a:spcBef>
                <a:spcPts val="0"/>
              </a:spcBef>
              <a:spcAft>
                <a:spcPts val="0"/>
              </a:spcAft>
              <a:buClr>
                <a:srgbClr val="000000"/>
              </a:buClr>
              <a:buSzPts val="1100"/>
              <a:buFont typeface="Arial"/>
              <a:buNone/>
            </a:pPr>
            <a:r>
              <a:rPr b="1" lang="en" sz="1500">
                <a:solidFill>
                  <a:srgbClr val="174CBB"/>
                </a:solidFill>
                <a:latin typeface="Montserrat"/>
                <a:ea typeface="Montserrat"/>
                <a:cs typeface="Montserrat"/>
                <a:sym typeface="Montserrat"/>
              </a:rPr>
              <a:t>Bottles</a:t>
            </a:r>
            <a:endParaRPr b="1" sz="1500">
              <a:solidFill>
                <a:srgbClr val="174CBB"/>
              </a:solidFill>
              <a:latin typeface="Montserrat"/>
              <a:ea typeface="Montserrat"/>
              <a:cs typeface="Montserrat"/>
              <a:sym typeface="Montserrat"/>
            </a:endParaRPr>
          </a:p>
          <a:p>
            <a:pPr indent="0" lvl="0" marL="0" marR="0" rtl="0" algn="l">
              <a:lnSpc>
                <a:spcPct val="105000"/>
              </a:lnSpc>
              <a:spcBef>
                <a:spcPts val="0"/>
              </a:spcBef>
              <a:spcAft>
                <a:spcPts val="0"/>
              </a:spcAft>
              <a:buClr>
                <a:srgbClr val="000000"/>
              </a:buClr>
              <a:buSzPts val="1100"/>
              <a:buFont typeface="Arial"/>
              <a:buNone/>
            </a:pPr>
            <a:r>
              <a:rPr b="1" lang="en" sz="1500">
                <a:solidFill>
                  <a:srgbClr val="174CBB"/>
                </a:solidFill>
                <a:latin typeface="Montserrat"/>
                <a:ea typeface="Montserrat"/>
                <a:cs typeface="Montserrat"/>
                <a:sym typeface="Montserrat"/>
              </a:rPr>
              <a:t>Saved</a:t>
            </a:r>
            <a:endParaRPr b="1" sz="1500">
              <a:solidFill>
                <a:srgbClr val="174CBB"/>
              </a:solidFill>
              <a:latin typeface="Montserrat"/>
              <a:ea typeface="Montserrat"/>
              <a:cs typeface="Montserrat"/>
              <a:sym typeface="Montserrat"/>
            </a:endParaRPr>
          </a:p>
        </p:txBody>
      </p:sp>
      <p:pic>
        <p:nvPicPr>
          <p:cNvPr descr="Four Seasons logo and symbol, meaning, history, PNG" id="157" name="Google Shape;157;p25"/>
          <p:cNvPicPr preferRelativeResize="0"/>
          <p:nvPr/>
        </p:nvPicPr>
        <p:blipFill>
          <a:blip r:embed="rId5">
            <a:alphaModFix/>
          </a:blip>
          <a:stretch>
            <a:fillRect/>
          </a:stretch>
        </p:blipFill>
        <p:spPr>
          <a:xfrm>
            <a:off x="356969" y="3826524"/>
            <a:ext cx="988582" cy="556273"/>
          </a:xfrm>
          <a:prstGeom prst="rect">
            <a:avLst/>
          </a:prstGeom>
          <a:noFill/>
          <a:ln>
            <a:noFill/>
          </a:ln>
        </p:spPr>
      </p:pic>
      <p:pic>
        <p:nvPicPr>
          <p:cNvPr descr="File:W Hotels Logo.svg - Wikimedia Commons" id="158" name="Google Shape;158;p25"/>
          <p:cNvPicPr preferRelativeResize="0"/>
          <p:nvPr/>
        </p:nvPicPr>
        <p:blipFill>
          <a:blip r:embed="rId6">
            <a:alphaModFix/>
          </a:blip>
          <a:stretch>
            <a:fillRect/>
          </a:stretch>
        </p:blipFill>
        <p:spPr>
          <a:xfrm>
            <a:off x="2963498" y="3857167"/>
            <a:ext cx="586110" cy="494987"/>
          </a:xfrm>
          <a:prstGeom prst="rect">
            <a:avLst/>
          </a:prstGeom>
          <a:noFill/>
          <a:ln>
            <a:noFill/>
          </a:ln>
        </p:spPr>
      </p:pic>
      <p:pic>
        <p:nvPicPr>
          <p:cNvPr descr="Barry Sternlicht Presents Hospitality With A Purpose; Launches 1 Hotels  Brand" id="159" name="Google Shape;159;p25"/>
          <p:cNvPicPr preferRelativeResize="0"/>
          <p:nvPr/>
        </p:nvPicPr>
        <p:blipFill>
          <a:blip r:embed="rId7">
            <a:alphaModFix/>
          </a:blip>
          <a:stretch>
            <a:fillRect/>
          </a:stretch>
        </p:blipFill>
        <p:spPr>
          <a:xfrm>
            <a:off x="3864290" y="3826523"/>
            <a:ext cx="333535" cy="556276"/>
          </a:xfrm>
          <a:prstGeom prst="rect">
            <a:avLst/>
          </a:prstGeom>
          <a:noFill/>
          <a:ln>
            <a:noFill/>
          </a:ln>
        </p:spPr>
      </p:pic>
      <p:pic>
        <p:nvPicPr>
          <p:cNvPr id="160" name="Google Shape;160;p25"/>
          <p:cNvPicPr preferRelativeResize="0"/>
          <p:nvPr/>
        </p:nvPicPr>
        <p:blipFill>
          <a:blip r:embed="rId8">
            <a:alphaModFix/>
          </a:blip>
          <a:stretch>
            <a:fillRect/>
          </a:stretch>
        </p:blipFill>
        <p:spPr>
          <a:xfrm>
            <a:off x="3174324" y="1544678"/>
            <a:ext cx="333525" cy="99225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6"/>
          <p:cNvSpPr txBox="1"/>
          <p:nvPr/>
        </p:nvSpPr>
        <p:spPr>
          <a:xfrm>
            <a:off x="356975" y="326125"/>
            <a:ext cx="4668000" cy="2298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000000"/>
              </a:buClr>
              <a:buSzPts val="1100"/>
              <a:buFont typeface="Arial"/>
              <a:buNone/>
            </a:pPr>
            <a:r>
              <a:rPr b="1" lang="en" sz="1500">
                <a:solidFill>
                  <a:srgbClr val="00223E"/>
                </a:solidFill>
                <a:latin typeface="Montserrat"/>
                <a:ea typeface="Montserrat"/>
                <a:cs typeface="Montserrat"/>
                <a:sym typeface="Montserrat"/>
              </a:rPr>
              <a:t>Bevi </a:t>
            </a:r>
            <a:r>
              <a:rPr b="1" lang="en" sz="1500">
                <a:solidFill>
                  <a:srgbClr val="00223E"/>
                </a:solidFill>
                <a:latin typeface="Montserrat"/>
                <a:ea typeface="Montserrat"/>
                <a:cs typeface="Montserrat"/>
                <a:sym typeface="Montserrat"/>
              </a:rPr>
              <a:t>Pricing</a:t>
            </a:r>
            <a:endParaRPr i="0" sz="1200" u="none" cap="none" strike="noStrike">
              <a:solidFill>
                <a:srgbClr val="00223E"/>
              </a:solidFill>
              <a:latin typeface="Montserrat"/>
              <a:ea typeface="Montserrat"/>
              <a:cs typeface="Montserrat"/>
              <a:sym typeface="Montserrat"/>
            </a:endParaRPr>
          </a:p>
        </p:txBody>
      </p:sp>
      <p:pic>
        <p:nvPicPr>
          <p:cNvPr id="166" name="Google Shape;166;p26"/>
          <p:cNvPicPr preferRelativeResize="0"/>
          <p:nvPr/>
        </p:nvPicPr>
        <p:blipFill>
          <a:blip r:embed="rId3">
            <a:alphaModFix/>
          </a:blip>
          <a:stretch>
            <a:fillRect/>
          </a:stretch>
        </p:blipFill>
        <p:spPr>
          <a:xfrm>
            <a:off x="2467671" y="580568"/>
            <a:ext cx="840292" cy="1003690"/>
          </a:xfrm>
          <a:prstGeom prst="rect">
            <a:avLst/>
          </a:prstGeom>
          <a:noFill/>
          <a:ln>
            <a:noFill/>
          </a:ln>
        </p:spPr>
      </p:pic>
      <p:pic>
        <p:nvPicPr>
          <p:cNvPr id="167" name="Google Shape;167;p26"/>
          <p:cNvPicPr preferRelativeResize="0"/>
          <p:nvPr/>
        </p:nvPicPr>
        <p:blipFill>
          <a:blip r:embed="rId4">
            <a:alphaModFix/>
          </a:blip>
          <a:stretch>
            <a:fillRect/>
          </a:stretch>
        </p:blipFill>
        <p:spPr>
          <a:xfrm>
            <a:off x="4863426" y="553225"/>
            <a:ext cx="912448" cy="1075825"/>
          </a:xfrm>
          <a:prstGeom prst="rect">
            <a:avLst/>
          </a:prstGeom>
          <a:noFill/>
          <a:ln>
            <a:noFill/>
          </a:ln>
        </p:spPr>
      </p:pic>
      <p:pic>
        <p:nvPicPr>
          <p:cNvPr id="168" name="Google Shape;168;p26"/>
          <p:cNvPicPr preferRelativeResize="0"/>
          <p:nvPr/>
        </p:nvPicPr>
        <p:blipFill>
          <a:blip r:embed="rId5">
            <a:alphaModFix/>
          </a:blip>
          <a:stretch>
            <a:fillRect/>
          </a:stretch>
        </p:blipFill>
        <p:spPr>
          <a:xfrm>
            <a:off x="7102914" y="635547"/>
            <a:ext cx="912450" cy="964008"/>
          </a:xfrm>
          <a:prstGeom prst="rect">
            <a:avLst/>
          </a:prstGeom>
          <a:noFill/>
          <a:ln>
            <a:noFill/>
          </a:ln>
        </p:spPr>
      </p:pic>
      <p:sp>
        <p:nvSpPr>
          <p:cNvPr id="169" name="Google Shape;169;p26"/>
          <p:cNvSpPr txBox="1"/>
          <p:nvPr/>
        </p:nvSpPr>
        <p:spPr>
          <a:xfrm>
            <a:off x="4774688" y="1629050"/>
            <a:ext cx="1089900" cy="1269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rgbClr val="174CBB"/>
                </a:solidFill>
                <a:latin typeface="Montserrat"/>
                <a:ea typeface="Montserrat"/>
                <a:cs typeface="Montserrat"/>
                <a:sym typeface="Montserrat"/>
              </a:rPr>
              <a:t>The Standup 2.0</a:t>
            </a:r>
            <a:endParaRPr sz="1000">
              <a:solidFill>
                <a:srgbClr val="09213C"/>
              </a:solidFill>
              <a:latin typeface="Avenir"/>
              <a:ea typeface="Avenir"/>
              <a:cs typeface="Avenir"/>
              <a:sym typeface="Avenir"/>
            </a:endParaRPr>
          </a:p>
        </p:txBody>
      </p:sp>
      <p:sp>
        <p:nvSpPr>
          <p:cNvPr id="170" name="Google Shape;170;p26"/>
          <p:cNvSpPr txBox="1"/>
          <p:nvPr/>
        </p:nvSpPr>
        <p:spPr>
          <a:xfrm>
            <a:off x="2800550" y="1629050"/>
            <a:ext cx="1089900" cy="1269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rgbClr val="174CBB"/>
                </a:solidFill>
                <a:latin typeface="Montserrat"/>
                <a:ea typeface="Montserrat"/>
                <a:cs typeface="Montserrat"/>
                <a:sym typeface="Montserrat"/>
              </a:rPr>
              <a:t>The Countertop</a:t>
            </a:r>
            <a:endParaRPr sz="1000">
              <a:solidFill>
                <a:srgbClr val="09213C"/>
              </a:solidFill>
              <a:latin typeface="Avenir"/>
              <a:ea typeface="Avenir"/>
              <a:cs typeface="Avenir"/>
              <a:sym typeface="Avenir"/>
            </a:endParaRPr>
          </a:p>
        </p:txBody>
      </p:sp>
      <p:sp>
        <p:nvSpPr>
          <p:cNvPr id="171" name="Google Shape;171;p26"/>
          <p:cNvSpPr txBox="1"/>
          <p:nvPr/>
        </p:nvSpPr>
        <p:spPr>
          <a:xfrm>
            <a:off x="6515150" y="1628400"/>
            <a:ext cx="2088000" cy="3042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b="1" lang="en" sz="1000">
                <a:solidFill>
                  <a:srgbClr val="174CBB"/>
                </a:solidFill>
                <a:latin typeface="Montserrat"/>
                <a:ea typeface="Montserrat"/>
                <a:cs typeface="Montserrat"/>
                <a:sym typeface="Montserrat"/>
              </a:rPr>
              <a:t>The Standup 1.5-Refurbished</a:t>
            </a:r>
            <a:endParaRPr sz="1000">
              <a:solidFill>
                <a:srgbClr val="09213C"/>
              </a:solidFill>
              <a:latin typeface="Avenir"/>
              <a:ea typeface="Avenir"/>
              <a:cs typeface="Avenir"/>
              <a:sym typeface="Avenir"/>
            </a:endParaRPr>
          </a:p>
        </p:txBody>
      </p:sp>
      <p:sp>
        <p:nvSpPr>
          <p:cNvPr id="172" name="Google Shape;172;p26"/>
          <p:cNvSpPr txBox="1"/>
          <p:nvPr/>
        </p:nvSpPr>
        <p:spPr>
          <a:xfrm>
            <a:off x="356975" y="1932589"/>
            <a:ext cx="1463400" cy="1269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rgbClr val="174CBB"/>
                </a:solidFill>
                <a:latin typeface="Montserrat"/>
                <a:ea typeface="Montserrat"/>
                <a:cs typeface="Montserrat"/>
                <a:sym typeface="Montserrat"/>
              </a:rPr>
              <a:t>Full Service </a:t>
            </a:r>
            <a:endParaRPr sz="1000">
              <a:solidFill>
                <a:srgbClr val="09213C"/>
              </a:solidFill>
              <a:latin typeface="Avenir"/>
              <a:ea typeface="Avenir"/>
              <a:cs typeface="Avenir"/>
              <a:sym typeface="Avenir"/>
            </a:endParaRPr>
          </a:p>
        </p:txBody>
      </p:sp>
      <p:cxnSp>
        <p:nvCxnSpPr>
          <p:cNvPr id="173" name="Google Shape;173;p26"/>
          <p:cNvCxnSpPr/>
          <p:nvPr/>
        </p:nvCxnSpPr>
        <p:spPr>
          <a:xfrm>
            <a:off x="353350" y="1848550"/>
            <a:ext cx="8426700" cy="0"/>
          </a:xfrm>
          <a:prstGeom prst="straightConnector1">
            <a:avLst/>
          </a:prstGeom>
          <a:noFill/>
          <a:ln cap="flat" cmpd="sng" w="9525">
            <a:solidFill>
              <a:srgbClr val="D9D9D9"/>
            </a:solidFill>
            <a:prstDash val="solid"/>
            <a:round/>
            <a:headEnd len="med" w="med" type="none"/>
            <a:tailEnd len="med" w="med" type="none"/>
          </a:ln>
        </p:spPr>
      </p:cxnSp>
      <p:cxnSp>
        <p:nvCxnSpPr>
          <p:cNvPr id="174" name="Google Shape;174;p26"/>
          <p:cNvCxnSpPr/>
          <p:nvPr/>
        </p:nvCxnSpPr>
        <p:spPr>
          <a:xfrm>
            <a:off x="2365875" y="1564325"/>
            <a:ext cx="7800" cy="2269800"/>
          </a:xfrm>
          <a:prstGeom prst="straightConnector1">
            <a:avLst/>
          </a:prstGeom>
          <a:noFill/>
          <a:ln cap="flat" cmpd="sng" w="9525">
            <a:solidFill>
              <a:srgbClr val="D9D9D9"/>
            </a:solidFill>
            <a:prstDash val="solid"/>
            <a:round/>
            <a:headEnd len="med" w="med" type="none"/>
            <a:tailEnd len="med" w="med" type="none"/>
          </a:ln>
        </p:spPr>
      </p:cxnSp>
      <p:cxnSp>
        <p:nvCxnSpPr>
          <p:cNvPr id="175" name="Google Shape;175;p26"/>
          <p:cNvCxnSpPr/>
          <p:nvPr/>
        </p:nvCxnSpPr>
        <p:spPr>
          <a:xfrm>
            <a:off x="353350" y="2401250"/>
            <a:ext cx="8426700" cy="0"/>
          </a:xfrm>
          <a:prstGeom prst="straightConnector1">
            <a:avLst/>
          </a:prstGeom>
          <a:noFill/>
          <a:ln cap="flat" cmpd="sng" w="9525">
            <a:solidFill>
              <a:srgbClr val="D9D9D9"/>
            </a:solidFill>
            <a:prstDash val="solid"/>
            <a:round/>
            <a:headEnd len="med" w="med" type="none"/>
            <a:tailEnd len="med" w="med" type="none"/>
          </a:ln>
        </p:spPr>
      </p:cxnSp>
      <p:sp>
        <p:nvSpPr>
          <p:cNvPr id="176" name="Google Shape;176;p26"/>
          <p:cNvSpPr txBox="1"/>
          <p:nvPr/>
        </p:nvSpPr>
        <p:spPr>
          <a:xfrm>
            <a:off x="2533250" y="2636460"/>
            <a:ext cx="1617300" cy="1269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b="1" lang="en" sz="1000">
                <a:solidFill>
                  <a:schemeClr val="dk1"/>
                </a:solidFill>
                <a:latin typeface="Montserrat"/>
                <a:ea typeface="Montserrat"/>
                <a:cs typeface="Montserrat"/>
                <a:sym typeface="Montserrat"/>
              </a:rPr>
              <a:t>$149</a:t>
            </a:r>
            <a:endParaRPr sz="1000">
              <a:solidFill>
                <a:schemeClr val="dk1"/>
              </a:solidFill>
              <a:latin typeface="Montserrat"/>
              <a:ea typeface="Montserrat"/>
              <a:cs typeface="Montserrat"/>
              <a:sym typeface="Montserrat"/>
            </a:endParaRPr>
          </a:p>
        </p:txBody>
      </p:sp>
      <p:sp>
        <p:nvSpPr>
          <p:cNvPr id="177" name="Google Shape;177;p26"/>
          <p:cNvSpPr txBox="1"/>
          <p:nvPr/>
        </p:nvSpPr>
        <p:spPr>
          <a:xfrm>
            <a:off x="4507375" y="2636460"/>
            <a:ext cx="1617300" cy="1269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b="1" lang="en" sz="1000">
                <a:solidFill>
                  <a:schemeClr val="dk1"/>
                </a:solidFill>
                <a:latin typeface="Montserrat"/>
                <a:ea typeface="Montserrat"/>
                <a:cs typeface="Montserrat"/>
                <a:sym typeface="Montserrat"/>
              </a:rPr>
              <a:t>$249</a:t>
            </a:r>
            <a:endParaRPr sz="1000">
              <a:solidFill>
                <a:schemeClr val="dk1"/>
              </a:solidFill>
              <a:latin typeface="Montserrat"/>
              <a:ea typeface="Montserrat"/>
              <a:cs typeface="Montserrat"/>
              <a:sym typeface="Montserrat"/>
            </a:endParaRPr>
          </a:p>
        </p:txBody>
      </p:sp>
      <p:sp>
        <p:nvSpPr>
          <p:cNvPr id="178" name="Google Shape;178;p26"/>
          <p:cNvSpPr txBox="1"/>
          <p:nvPr/>
        </p:nvSpPr>
        <p:spPr>
          <a:xfrm>
            <a:off x="6783400" y="2636460"/>
            <a:ext cx="1617300" cy="1269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b="1" lang="en" sz="1000">
                <a:solidFill>
                  <a:schemeClr val="dk1"/>
                </a:solidFill>
                <a:latin typeface="Montserrat"/>
                <a:ea typeface="Montserrat"/>
                <a:cs typeface="Montserrat"/>
                <a:sym typeface="Montserrat"/>
              </a:rPr>
              <a:t>$149</a:t>
            </a:r>
            <a:endParaRPr sz="1000">
              <a:solidFill>
                <a:schemeClr val="dk1"/>
              </a:solidFill>
              <a:latin typeface="Montserrat"/>
              <a:ea typeface="Montserrat"/>
              <a:cs typeface="Montserrat"/>
              <a:sym typeface="Montserrat"/>
            </a:endParaRPr>
          </a:p>
        </p:txBody>
      </p:sp>
      <p:sp>
        <p:nvSpPr>
          <p:cNvPr id="179" name="Google Shape;179;p26"/>
          <p:cNvSpPr txBox="1"/>
          <p:nvPr/>
        </p:nvSpPr>
        <p:spPr>
          <a:xfrm>
            <a:off x="353350" y="4059950"/>
            <a:ext cx="5384400" cy="126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800">
                <a:solidFill>
                  <a:schemeClr val="dk1"/>
                </a:solidFill>
                <a:latin typeface="Montserrat"/>
                <a:ea typeface="Montserrat"/>
                <a:cs typeface="Montserrat"/>
                <a:sym typeface="Montserrat"/>
              </a:rPr>
              <a:t>For your convenience, your Bevi sales representative’s contact information is below:</a:t>
            </a:r>
            <a:endParaRPr sz="800">
              <a:solidFill>
                <a:schemeClr val="dk1"/>
              </a:solidFill>
              <a:latin typeface="Montserrat"/>
              <a:ea typeface="Montserrat"/>
              <a:cs typeface="Montserrat"/>
              <a:sym typeface="Montserrat"/>
            </a:endParaRPr>
          </a:p>
        </p:txBody>
      </p:sp>
      <p:sp>
        <p:nvSpPr>
          <p:cNvPr id="180" name="Google Shape;180;p26"/>
          <p:cNvSpPr txBox="1"/>
          <p:nvPr/>
        </p:nvSpPr>
        <p:spPr>
          <a:xfrm>
            <a:off x="353350" y="4301000"/>
            <a:ext cx="987900" cy="126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800">
                <a:solidFill>
                  <a:schemeClr val="dk1"/>
                </a:solidFill>
                <a:latin typeface="Montserrat"/>
                <a:ea typeface="Montserrat"/>
                <a:cs typeface="Montserrat"/>
                <a:sym typeface="Montserrat"/>
              </a:rPr>
              <a:t>Name:</a:t>
            </a:r>
            <a:endParaRPr sz="800">
              <a:solidFill>
                <a:schemeClr val="dk1"/>
              </a:solidFill>
              <a:latin typeface="Montserrat"/>
              <a:ea typeface="Montserrat"/>
              <a:cs typeface="Montserrat"/>
              <a:sym typeface="Montserrat"/>
            </a:endParaRPr>
          </a:p>
        </p:txBody>
      </p:sp>
      <p:sp>
        <p:nvSpPr>
          <p:cNvPr id="181" name="Google Shape;181;p26"/>
          <p:cNvSpPr txBox="1"/>
          <p:nvPr/>
        </p:nvSpPr>
        <p:spPr>
          <a:xfrm>
            <a:off x="353350" y="4542050"/>
            <a:ext cx="987900" cy="126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800">
                <a:solidFill>
                  <a:schemeClr val="dk1"/>
                </a:solidFill>
                <a:latin typeface="Montserrat"/>
                <a:ea typeface="Montserrat"/>
                <a:cs typeface="Montserrat"/>
                <a:sym typeface="Montserrat"/>
              </a:rPr>
              <a:t>Phone/Email:</a:t>
            </a:r>
            <a:endParaRPr sz="800">
              <a:solidFill>
                <a:schemeClr val="dk1"/>
              </a:solidFill>
              <a:latin typeface="Montserrat"/>
              <a:ea typeface="Montserrat"/>
              <a:cs typeface="Montserrat"/>
              <a:sym typeface="Montserrat"/>
            </a:endParaRPr>
          </a:p>
        </p:txBody>
      </p:sp>
      <p:cxnSp>
        <p:nvCxnSpPr>
          <p:cNvPr id="182" name="Google Shape;182;p26"/>
          <p:cNvCxnSpPr/>
          <p:nvPr/>
        </p:nvCxnSpPr>
        <p:spPr>
          <a:xfrm>
            <a:off x="763475" y="4412650"/>
            <a:ext cx="3816300" cy="0"/>
          </a:xfrm>
          <a:prstGeom prst="straightConnector1">
            <a:avLst/>
          </a:prstGeom>
          <a:noFill/>
          <a:ln cap="flat" cmpd="sng" w="9525">
            <a:solidFill>
              <a:srgbClr val="D9D9D9"/>
            </a:solidFill>
            <a:prstDash val="solid"/>
            <a:round/>
            <a:headEnd len="med" w="med" type="none"/>
            <a:tailEnd len="med" w="med" type="none"/>
          </a:ln>
        </p:spPr>
      </p:cxnSp>
      <p:cxnSp>
        <p:nvCxnSpPr>
          <p:cNvPr id="183" name="Google Shape;183;p26"/>
          <p:cNvCxnSpPr/>
          <p:nvPr/>
        </p:nvCxnSpPr>
        <p:spPr>
          <a:xfrm>
            <a:off x="1129225" y="4638450"/>
            <a:ext cx="3435300" cy="0"/>
          </a:xfrm>
          <a:prstGeom prst="straightConnector1">
            <a:avLst/>
          </a:prstGeom>
          <a:noFill/>
          <a:ln cap="flat" cmpd="sng" w="9525">
            <a:solidFill>
              <a:srgbClr val="D9D9D9"/>
            </a:solidFill>
            <a:prstDash val="solid"/>
            <a:round/>
            <a:headEnd len="med" w="med" type="none"/>
            <a:tailEnd len="med" w="med" type="none"/>
          </a:ln>
        </p:spPr>
      </p:cxnSp>
      <p:sp>
        <p:nvSpPr>
          <p:cNvPr id="184" name="Google Shape;184;p26"/>
          <p:cNvSpPr txBox="1"/>
          <p:nvPr/>
        </p:nvSpPr>
        <p:spPr>
          <a:xfrm>
            <a:off x="762000" y="4240100"/>
            <a:ext cx="3816300" cy="172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100">
                <a:solidFill>
                  <a:schemeClr val="dk1"/>
                </a:solidFill>
                <a:highlight>
                  <a:srgbClr val="FFFF00"/>
                </a:highlight>
              </a:rPr>
              <a:t>NAME HERE</a:t>
            </a:r>
            <a:endParaRPr b="1" sz="600">
              <a:solidFill>
                <a:schemeClr val="dk1"/>
              </a:solidFill>
              <a:highlight>
                <a:srgbClr val="FFFF00"/>
              </a:highlight>
            </a:endParaRPr>
          </a:p>
        </p:txBody>
      </p:sp>
      <p:sp>
        <p:nvSpPr>
          <p:cNvPr id="185" name="Google Shape;185;p26"/>
          <p:cNvSpPr txBox="1"/>
          <p:nvPr/>
        </p:nvSpPr>
        <p:spPr>
          <a:xfrm>
            <a:off x="1129225" y="4465850"/>
            <a:ext cx="3435300" cy="172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100">
                <a:solidFill>
                  <a:schemeClr val="dk1"/>
                </a:solidFill>
                <a:highlight>
                  <a:srgbClr val="FFFF00"/>
                </a:highlight>
              </a:rPr>
              <a:t>INFO HERE</a:t>
            </a:r>
            <a:endParaRPr b="1" sz="600">
              <a:solidFill>
                <a:schemeClr val="dk1"/>
              </a:solidFill>
              <a:highlight>
                <a:srgbClr val="FFFF00"/>
              </a:highlight>
            </a:endParaRPr>
          </a:p>
        </p:txBody>
      </p:sp>
      <p:sp>
        <p:nvSpPr>
          <p:cNvPr id="186" name="Google Shape;186;p26"/>
          <p:cNvSpPr txBox="1"/>
          <p:nvPr/>
        </p:nvSpPr>
        <p:spPr>
          <a:xfrm>
            <a:off x="353350" y="3560225"/>
            <a:ext cx="1784400" cy="1269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rgbClr val="174CBB"/>
                </a:solidFill>
                <a:latin typeface="Montserrat"/>
                <a:ea typeface="Montserrat"/>
                <a:cs typeface="Montserrat"/>
                <a:sym typeface="Montserrat"/>
              </a:rPr>
              <a:t>Flavors &amp; enhancements</a:t>
            </a:r>
            <a:endParaRPr sz="1000">
              <a:solidFill>
                <a:srgbClr val="09213C"/>
              </a:solidFill>
              <a:latin typeface="Avenir"/>
              <a:ea typeface="Avenir"/>
              <a:cs typeface="Avenir"/>
              <a:sym typeface="Avenir"/>
            </a:endParaRPr>
          </a:p>
        </p:txBody>
      </p:sp>
      <p:cxnSp>
        <p:nvCxnSpPr>
          <p:cNvPr id="187" name="Google Shape;187;p26"/>
          <p:cNvCxnSpPr/>
          <p:nvPr/>
        </p:nvCxnSpPr>
        <p:spPr>
          <a:xfrm>
            <a:off x="353350" y="3096925"/>
            <a:ext cx="8426700" cy="0"/>
          </a:xfrm>
          <a:prstGeom prst="straightConnector1">
            <a:avLst/>
          </a:prstGeom>
          <a:noFill/>
          <a:ln cap="flat" cmpd="sng" w="9525">
            <a:solidFill>
              <a:srgbClr val="D9D9D9"/>
            </a:solidFill>
            <a:prstDash val="solid"/>
            <a:round/>
            <a:headEnd len="med" w="med" type="none"/>
            <a:tailEnd len="med" w="med" type="none"/>
          </a:ln>
        </p:spPr>
      </p:cxnSp>
      <p:sp>
        <p:nvSpPr>
          <p:cNvPr id="188" name="Google Shape;188;p26"/>
          <p:cNvSpPr txBox="1"/>
          <p:nvPr/>
        </p:nvSpPr>
        <p:spPr>
          <a:xfrm>
            <a:off x="3182275" y="3509100"/>
            <a:ext cx="4257000" cy="3330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b="1" lang="en" sz="1000">
                <a:solidFill>
                  <a:schemeClr val="dk1"/>
                </a:solidFill>
                <a:latin typeface="Montserrat"/>
                <a:ea typeface="Montserrat"/>
                <a:cs typeface="Montserrat"/>
                <a:sym typeface="Montserrat"/>
              </a:rPr>
              <a:t>$96 each</a:t>
            </a:r>
            <a:endParaRPr b="1" sz="10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800">
                <a:solidFill>
                  <a:schemeClr val="dk1"/>
                </a:solidFill>
                <a:latin typeface="Montserrat"/>
                <a:ea typeface="Montserrat"/>
                <a:cs typeface="Montserrat"/>
                <a:sym typeface="Montserrat"/>
              </a:rPr>
              <a:t>[Produces 400 12-oz. glasses of flavored water]</a:t>
            </a:r>
            <a:endParaRPr b="1" sz="800">
              <a:solidFill>
                <a:schemeClr val="dk1"/>
              </a:solidFill>
              <a:latin typeface="Montserrat"/>
              <a:ea typeface="Montserrat"/>
              <a:cs typeface="Montserrat"/>
              <a:sym typeface="Montserrat"/>
            </a:endParaRPr>
          </a:p>
        </p:txBody>
      </p:sp>
      <p:pic>
        <p:nvPicPr>
          <p:cNvPr id="189" name="Google Shape;189;p26"/>
          <p:cNvPicPr preferRelativeResize="0"/>
          <p:nvPr/>
        </p:nvPicPr>
        <p:blipFill rotWithShape="1">
          <a:blip r:embed="rId6">
            <a:alphaModFix/>
          </a:blip>
          <a:srcRect b="27972" l="27826" r="24880" t="21896"/>
          <a:stretch/>
        </p:blipFill>
        <p:spPr>
          <a:xfrm>
            <a:off x="3383063" y="693525"/>
            <a:ext cx="840300" cy="890725"/>
          </a:xfrm>
          <a:prstGeom prst="rect">
            <a:avLst/>
          </a:prstGeom>
          <a:noFill/>
          <a:ln>
            <a:noFill/>
          </a:ln>
        </p:spPr>
      </p:pic>
      <p:cxnSp>
        <p:nvCxnSpPr>
          <p:cNvPr id="190" name="Google Shape;190;p26"/>
          <p:cNvCxnSpPr/>
          <p:nvPr/>
        </p:nvCxnSpPr>
        <p:spPr>
          <a:xfrm>
            <a:off x="353350" y="3432225"/>
            <a:ext cx="8426700" cy="0"/>
          </a:xfrm>
          <a:prstGeom prst="straightConnector1">
            <a:avLst/>
          </a:prstGeom>
          <a:noFill/>
          <a:ln cap="flat" cmpd="sng" w="9525">
            <a:solidFill>
              <a:srgbClr val="D9D9D9"/>
            </a:solidFill>
            <a:prstDash val="solid"/>
            <a:round/>
            <a:headEnd len="med" w="med" type="none"/>
            <a:tailEnd len="med" w="med" type="none"/>
          </a:ln>
        </p:spPr>
      </p:cxnSp>
      <p:sp>
        <p:nvSpPr>
          <p:cNvPr id="191" name="Google Shape;191;p26"/>
          <p:cNvSpPr txBox="1"/>
          <p:nvPr/>
        </p:nvSpPr>
        <p:spPr>
          <a:xfrm>
            <a:off x="356975" y="2094358"/>
            <a:ext cx="1878300" cy="229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latin typeface="Montserrat"/>
                <a:ea typeface="Montserrat"/>
                <a:cs typeface="Montserrat"/>
                <a:sym typeface="Montserrat"/>
              </a:rPr>
              <a:t>Bevi: </a:t>
            </a:r>
            <a:r>
              <a:rPr lang="en" sz="800">
                <a:solidFill>
                  <a:schemeClr val="dk1"/>
                </a:solidFill>
                <a:latin typeface="Montserrat"/>
                <a:ea typeface="Montserrat"/>
                <a:cs typeface="Montserrat"/>
                <a:sym typeface="Montserrat"/>
              </a:rPr>
              <a:t>will replace filters, CO2, and flavors/enhancements as needed.</a:t>
            </a:r>
            <a:endParaRPr sz="800">
              <a:solidFill>
                <a:schemeClr val="dk1"/>
              </a:solidFill>
              <a:latin typeface="Montserrat"/>
              <a:ea typeface="Montserrat"/>
              <a:cs typeface="Montserrat"/>
              <a:sym typeface="Montserrat"/>
            </a:endParaRPr>
          </a:p>
        </p:txBody>
      </p:sp>
      <p:sp>
        <p:nvSpPr>
          <p:cNvPr id="192" name="Google Shape;192;p26"/>
          <p:cNvSpPr txBox="1"/>
          <p:nvPr/>
        </p:nvSpPr>
        <p:spPr>
          <a:xfrm>
            <a:off x="6750500" y="2061460"/>
            <a:ext cx="1617300" cy="1269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b="1" lang="en" sz="1000">
                <a:solidFill>
                  <a:schemeClr val="dk1"/>
                </a:solidFill>
                <a:latin typeface="Montserrat"/>
                <a:ea typeface="Montserrat"/>
                <a:cs typeface="Montserrat"/>
                <a:sym typeface="Montserrat"/>
              </a:rPr>
              <a:t>$250</a:t>
            </a:r>
            <a:endParaRPr sz="1000">
              <a:solidFill>
                <a:schemeClr val="dk1"/>
              </a:solidFill>
              <a:latin typeface="Montserrat"/>
              <a:ea typeface="Montserrat"/>
              <a:cs typeface="Montserrat"/>
              <a:sym typeface="Montserrat"/>
            </a:endParaRPr>
          </a:p>
        </p:txBody>
      </p:sp>
      <p:sp>
        <p:nvSpPr>
          <p:cNvPr id="193" name="Google Shape;193;p26"/>
          <p:cNvSpPr txBox="1"/>
          <p:nvPr/>
        </p:nvSpPr>
        <p:spPr>
          <a:xfrm>
            <a:off x="4502125" y="2061460"/>
            <a:ext cx="1617300" cy="1269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b="1" lang="en" sz="1000">
                <a:solidFill>
                  <a:schemeClr val="dk1"/>
                </a:solidFill>
                <a:latin typeface="Montserrat"/>
                <a:ea typeface="Montserrat"/>
                <a:cs typeface="Montserrat"/>
                <a:sym typeface="Montserrat"/>
              </a:rPr>
              <a:t>$350</a:t>
            </a:r>
            <a:endParaRPr sz="1000">
              <a:solidFill>
                <a:schemeClr val="dk1"/>
              </a:solidFill>
              <a:latin typeface="Montserrat"/>
              <a:ea typeface="Montserrat"/>
              <a:cs typeface="Montserrat"/>
              <a:sym typeface="Montserrat"/>
            </a:endParaRPr>
          </a:p>
        </p:txBody>
      </p:sp>
      <p:sp>
        <p:nvSpPr>
          <p:cNvPr id="194" name="Google Shape;194;p26"/>
          <p:cNvSpPr txBox="1"/>
          <p:nvPr/>
        </p:nvSpPr>
        <p:spPr>
          <a:xfrm>
            <a:off x="2536863" y="2061447"/>
            <a:ext cx="1617300" cy="1269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b="1" lang="en" sz="1000">
                <a:solidFill>
                  <a:schemeClr val="dk1"/>
                </a:solidFill>
                <a:latin typeface="Montserrat"/>
                <a:ea typeface="Montserrat"/>
                <a:cs typeface="Montserrat"/>
                <a:sym typeface="Montserrat"/>
              </a:rPr>
              <a:t>$199</a:t>
            </a:r>
            <a:endParaRPr sz="1000">
              <a:solidFill>
                <a:schemeClr val="dk1"/>
              </a:solidFill>
              <a:latin typeface="Montserrat"/>
              <a:ea typeface="Montserrat"/>
              <a:cs typeface="Montserrat"/>
              <a:sym typeface="Montserrat"/>
            </a:endParaRPr>
          </a:p>
        </p:txBody>
      </p:sp>
      <p:sp>
        <p:nvSpPr>
          <p:cNvPr id="195" name="Google Shape;195;p26"/>
          <p:cNvSpPr txBox="1"/>
          <p:nvPr/>
        </p:nvSpPr>
        <p:spPr>
          <a:xfrm>
            <a:off x="356975" y="2477102"/>
            <a:ext cx="1463400" cy="1269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rgbClr val="174CBB"/>
                </a:solidFill>
                <a:latin typeface="Montserrat"/>
                <a:ea typeface="Montserrat"/>
                <a:cs typeface="Montserrat"/>
                <a:sym typeface="Montserrat"/>
              </a:rPr>
              <a:t>Partial Service </a:t>
            </a:r>
            <a:endParaRPr sz="1000">
              <a:solidFill>
                <a:srgbClr val="09213C"/>
              </a:solidFill>
              <a:latin typeface="Avenir"/>
              <a:ea typeface="Avenir"/>
              <a:cs typeface="Avenir"/>
              <a:sym typeface="Avenir"/>
            </a:endParaRPr>
          </a:p>
        </p:txBody>
      </p:sp>
      <p:sp>
        <p:nvSpPr>
          <p:cNvPr id="196" name="Google Shape;196;p26"/>
          <p:cNvSpPr txBox="1"/>
          <p:nvPr/>
        </p:nvSpPr>
        <p:spPr>
          <a:xfrm>
            <a:off x="356975" y="2638871"/>
            <a:ext cx="1878300" cy="229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latin typeface="Montserrat"/>
                <a:ea typeface="Montserrat"/>
                <a:cs typeface="Montserrat"/>
                <a:sym typeface="Montserrat"/>
              </a:rPr>
              <a:t>Bevi: </a:t>
            </a:r>
            <a:r>
              <a:rPr lang="en" sz="800">
                <a:solidFill>
                  <a:schemeClr val="dk1"/>
                </a:solidFill>
                <a:latin typeface="Montserrat"/>
                <a:ea typeface="Montserrat"/>
                <a:cs typeface="Montserrat"/>
                <a:sym typeface="Montserrat"/>
              </a:rPr>
              <a:t>will replace filters and CO2</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800">
                <a:solidFill>
                  <a:schemeClr val="dk1"/>
                </a:solidFill>
                <a:latin typeface="Montserrat"/>
                <a:ea typeface="Montserrat"/>
                <a:cs typeface="Montserrat"/>
                <a:sym typeface="Montserrat"/>
              </a:rPr>
              <a:t>Customer: </a:t>
            </a:r>
            <a:r>
              <a:rPr lang="en" sz="800">
                <a:solidFill>
                  <a:schemeClr val="dk1"/>
                </a:solidFill>
                <a:latin typeface="Montserrat"/>
                <a:ea typeface="Montserrat"/>
                <a:cs typeface="Montserrat"/>
                <a:sym typeface="Montserrat"/>
              </a:rPr>
              <a:t>will replace and order flavors/enhancements as needed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800">
              <a:solidFill>
                <a:schemeClr val="dk1"/>
              </a:solidFill>
              <a:latin typeface="Montserrat"/>
              <a:ea typeface="Montserrat"/>
              <a:cs typeface="Montserrat"/>
              <a:sym typeface="Montserrat"/>
            </a:endParaRPr>
          </a:p>
        </p:txBody>
      </p:sp>
      <p:sp>
        <p:nvSpPr>
          <p:cNvPr id="197" name="Google Shape;197;p26"/>
          <p:cNvSpPr txBox="1"/>
          <p:nvPr/>
        </p:nvSpPr>
        <p:spPr>
          <a:xfrm>
            <a:off x="353350" y="3212888"/>
            <a:ext cx="1784400" cy="1269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rgbClr val="174CBB"/>
                </a:solidFill>
                <a:latin typeface="Montserrat"/>
                <a:ea typeface="Montserrat"/>
                <a:cs typeface="Montserrat"/>
                <a:sym typeface="Montserrat"/>
              </a:rPr>
              <a:t>Install and set-up fee</a:t>
            </a:r>
            <a:endParaRPr sz="1000">
              <a:solidFill>
                <a:srgbClr val="09213C"/>
              </a:solidFill>
              <a:latin typeface="Avenir"/>
              <a:ea typeface="Avenir"/>
              <a:cs typeface="Avenir"/>
              <a:sym typeface="Avenir"/>
            </a:endParaRPr>
          </a:p>
        </p:txBody>
      </p:sp>
      <p:sp>
        <p:nvSpPr>
          <p:cNvPr id="198" name="Google Shape;198;p26"/>
          <p:cNvSpPr txBox="1"/>
          <p:nvPr/>
        </p:nvSpPr>
        <p:spPr>
          <a:xfrm>
            <a:off x="4511000" y="3211460"/>
            <a:ext cx="1617300" cy="1269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b="1" lang="en" sz="1000">
                <a:solidFill>
                  <a:schemeClr val="dk1"/>
                </a:solidFill>
                <a:latin typeface="Montserrat"/>
                <a:ea typeface="Montserrat"/>
                <a:cs typeface="Montserrat"/>
                <a:sym typeface="Montserrat"/>
              </a:rPr>
              <a:t>$500 / machine</a:t>
            </a:r>
            <a:endParaRPr sz="1000">
              <a:solidFill>
                <a:schemeClr val="dk1"/>
              </a:solidFill>
              <a:latin typeface="Montserrat"/>
              <a:ea typeface="Montserrat"/>
              <a:cs typeface="Montserrat"/>
              <a:sym typeface="Montserrat"/>
            </a:endParaRPr>
          </a:p>
        </p:txBody>
      </p:sp>
      <p:cxnSp>
        <p:nvCxnSpPr>
          <p:cNvPr id="199" name="Google Shape;199;p26"/>
          <p:cNvCxnSpPr/>
          <p:nvPr/>
        </p:nvCxnSpPr>
        <p:spPr>
          <a:xfrm>
            <a:off x="353350" y="3830950"/>
            <a:ext cx="8426700" cy="0"/>
          </a:xfrm>
          <a:prstGeom prst="straightConnector1">
            <a:avLst/>
          </a:prstGeom>
          <a:noFill/>
          <a:ln cap="flat" cmpd="sng" w="9525">
            <a:solidFill>
              <a:srgbClr val="D9D9D9"/>
            </a:solidFill>
            <a:prstDash val="solid"/>
            <a:round/>
            <a:headEnd len="med" w="med" type="none"/>
            <a:tailEnd len="med" w="med" type="none"/>
          </a:ln>
        </p:spPr>
      </p:cxnSp>
      <p:cxnSp>
        <p:nvCxnSpPr>
          <p:cNvPr id="200" name="Google Shape;200;p26"/>
          <p:cNvCxnSpPr/>
          <p:nvPr/>
        </p:nvCxnSpPr>
        <p:spPr>
          <a:xfrm flipH="1">
            <a:off x="4301600" y="1564350"/>
            <a:ext cx="4200" cy="1536000"/>
          </a:xfrm>
          <a:prstGeom prst="straightConnector1">
            <a:avLst/>
          </a:prstGeom>
          <a:noFill/>
          <a:ln cap="flat" cmpd="sng" w="9525">
            <a:solidFill>
              <a:srgbClr val="D9D9D9"/>
            </a:solidFill>
            <a:prstDash val="solid"/>
            <a:round/>
            <a:headEnd len="med" w="med" type="none"/>
            <a:tailEnd len="med" w="med" type="none"/>
          </a:ln>
        </p:spPr>
      </p:cxnSp>
      <p:cxnSp>
        <p:nvCxnSpPr>
          <p:cNvPr id="201" name="Google Shape;201;p26"/>
          <p:cNvCxnSpPr/>
          <p:nvPr/>
        </p:nvCxnSpPr>
        <p:spPr>
          <a:xfrm>
            <a:off x="6210800" y="1564350"/>
            <a:ext cx="3900" cy="1536000"/>
          </a:xfrm>
          <a:prstGeom prst="straightConnector1">
            <a:avLst/>
          </a:prstGeom>
          <a:noFill/>
          <a:ln cap="flat" cmpd="sng" w="9525">
            <a:solidFill>
              <a:srgbClr val="D9D9D9"/>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27"/>
          <p:cNvPicPr preferRelativeResize="0"/>
          <p:nvPr/>
        </p:nvPicPr>
        <p:blipFill rotWithShape="1">
          <a:blip r:embed="rId3">
            <a:alphaModFix/>
          </a:blip>
          <a:srcRect b="4017" l="-2669" r="0" t="5081"/>
          <a:stretch/>
        </p:blipFill>
        <p:spPr>
          <a:xfrm>
            <a:off x="-152400" y="0"/>
            <a:ext cx="4693924" cy="3660200"/>
          </a:xfrm>
          <a:prstGeom prst="rect">
            <a:avLst/>
          </a:prstGeom>
          <a:noFill/>
          <a:ln>
            <a:noFill/>
          </a:ln>
        </p:spPr>
      </p:pic>
      <p:sp>
        <p:nvSpPr>
          <p:cNvPr id="207" name="Google Shape;207;p27"/>
          <p:cNvSpPr txBox="1"/>
          <p:nvPr/>
        </p:nvSpPr>
        <p:spPr>
          <a:xfrm>
            <a:off x="339625" y="3989125"/>
            <a:ext cx="4100100" cy="621000"/>
          </a:xfrm>
          <a:prstGeom prst="rect">
            <a:avLst/>
          </a:prstGeom>
          <a:noFill/>
          <a:ln>
            <a:noFill/>
          </a:ln>
        </p:spPr>
        <p:txBody>
          <a:bodyPr anchorCtr="0" anchor="t" bIns="45725" lIns="45725" spcFirstLastPara="1" rIns="45725" wrap="square" tIns="45725">
            <a:noAutofit/>
          </a:bodyPr>
          <a:lstStyle/>
          <a:p>
            <a:pPr indent="-158750" lvl="0" marL="177800" rtl="0" algn="l">
              <a:lnSpc>
                <a:spcPct val="115000"/>
              </a:lnSpc>
              <a:spcBef>
                <a:spcPts val="0"/>
              </a:spcBef>
              <a:spcAft>
                <a:spcPts val="0"/>
              </a:spcAft>
              <a:buClr>
                <a:srgbClr val="00223E"/>
              </a:buClr>
              <a:buSzPts val="1100"/>
              <a:buFont typeface="Avenir"/>
              <a:buChar char="•"/>
            </a:pPr>
            <a:r>
              <a:rPr lang="en" sz="1100">
                <a:solidFill>
                  <a:srgbClr val="00223E"/>
                </a:solidFill>
                <a:latin typeface="Avenir"/>
                <a:ea typeface="Avenir"/>
                <a:cs typeface="Avenir"/>
                <a:sym typeface="Avenir"/>
              </a:rPr>
              <a:t>Variety &amp; personalization, all-in-one</a:t>
            </a:r>
            <a:endParaRPr sz="1100">
              <a:solidFill>
                <a:srgbClr val="00223E"/>
              </a:solidFill>
              <a:latin typeface="Avenir"/>
              <a:ea typeface="Avenir"/>
              <a:cs typeface="Avenir"/>
              <a:sym typeface="Avenir"/>
            </a:endParaRPr>
          </a:p>
          <a:p>
            <a:pPr indent="-158750" lvl="0" marL="177800" rtl="0" algn="l">
              <a:lnSpc>
                <a:spcPct val="115000"/>
              </a:lnSpc>
              <a:spcBef>
                <a:spcPts val="0"/>
              </a:spcBef>
              <a:spcAft>
                <a:spcPts val="0"/>
              </a:spcAft>
              <a:buClr>
                <a:srgbClr val="00223E"/>
              </a:buClr>
              <a:buSzPts val="1100"/>
              <a:buFont typeface="Avenir"/>
              <a:buChar char="•"/>
            </a:pPr>
            <a:r>
              <a:rPr lang="en" sz="1100">
                <a:solidFill>
                  <a:srgbClr val="00223E"/>
                </a:solidFill>
                <a:latin typeface="Avenir"/>
                <a:ea typeface="Avenir"/>
                <a:cs typeface="Avenir"/>
                <a:sym typeface="Avenir"/>
              </a:rPr>
              <a:t>Still, sparkling, hot, flavored, and enhanced water options</a:t>
            </a:r>
            <a:endParaRPr sz="1100">
              <a:solidFill>
                <a:srgbClr val="00223E"/>
              </a:solidFill>
              <a:latin typeface="Avenir"/>
              <a:ea typeface="Avenir"/>
              <a:cs typeface="Avenir"/>
              <a:sym typeface="Avenir"/>
            </a:endParaRPr>
          </a:p>
          <a:p>
            <a:pPr indent="-158750" lvl="0" marL="177800" rtl="0" algn="l">
              <a:lnSpc>
                <a:spcPct val="115000"/>
              </a:lnSpc>
              <a:spcBef>
                <a:spcPts val="0"/>
              </a:spcBef>
              <a:spcAft>
                <a:spcPts val="0"/>
              </a:spcAft>
              <a:buClr>
                <a:srgbClr val="00223E"/>
              </a:buClr>
              <a:buSzPts val="1100"/>
              <a:buFont typeface="Avenir"/>
              <a:buChar char="•"/>
            </a:pPr>
            <a:r>
              <a:rPr lang="en" sz="1100">
                <a:solidFill>
                  <a:srgbClr val="00223E"/>
                </a:solidFill>
                <a:latin typeface="Avenir"/>
                <a:ea typeface="Avenir"/>
                <a:cs typeface="Avenir"/>
                <a:sym typeface="Avenir"/>
              </a:rPr>
              <a:t>8 flavors &amp; enhancements—enjoy thousands of combinations</a:t>
            </a:r>
            <a:endParaRPr sz="1100">
              <a:solidFill>
                <a:srgbClr val="00223E"/>
              </a:solidFill>
              <a:latin typeface="Avenir"/>
              <a:ea typeface="Avenir"/>
              <a:cs typeface="Avenir"/>
              <a:sym typeface="Avenir"/>
            </a:endParaRPr>
          </a:p>
          <a:p>
            <a:pPr indent="-158750" lvl="0" marL="177800" rtl="0" algn="l">
              <a:lnSpc>
                <a:spcPct val="115000"/>
              </a:lnSpc>
              <a:spcBef>
                <a:spcPts val="0"/>
              </a:spcBef>
              <a:spcAft>
                <a:spcPts val="0"/>
              </a:spcAft>
              <a:buClr>
                <a:srgbClr val="00223E"/>
              </a:buClr>
              <a:buSzPts val="1100"/>
              <a:buFont typeface="Avenir"/>
              <a:buChar char="•"/>
            </a:pPr>
            <a:r>
              <a:rPr lang="en" sz="1100">
                <a:solidFill>
                  <a:srgbClr val="00223E"/>
                </a:solidFill>
                <a:latin typeface="Avenir"/>
                <a:ea typeface="Avenir"/>
                <a:cs typeface="Avenir"/>
                <a:sym typeface="Avenir"/>
              </a:rPr>
              <a:t>Available in classic white</a:t>
            </a:r>
            <a:endParaRPr sz="1100">
              <a:solidFill>
                <a:srgbClr val="00223E"/>
              </a:solidFill>
              <a:latin typeface="Avenir"/>
              <a:ea typeface="Avenir"/>
              <a:cs typeface="Avenir"/>
              <a:sym typeface="Avenir"/>
            </a:endParaRPr>
          </a:p>
        </p:txBody>
      </p:sp>
      <p:sp>
        <p:nvSpPr>
          <p:cNvPr id="208" name="Google Shape;208;p27"/>
          <p:cNvSpPr txBox="1"/>
          <p:nvPr/>
        </p:nvSpPr>
        <p:spPr>
          <a:xfrm>
            <a:off x="339623" y="3709200"/>
            <a:ext cx="1734300" cy="317100"/>
          </a:xfrm>
          <a:prstGeom prst="rect">
            <a:avLst/>
          </a:prstGeom>
          <a:noFill/>
          <a:ln>
            <a:noFill/>
          </a:ln>
        </p:spPr>
        <p:txBody>
          <a:bodyPr anchorCtr="0" anchor="t" bIns="45725" lIns="45725" spcFirstLastPara="1" rIns="45725" wrap="square" tIns="45725">
            <a:noAutofit/>
          </a:bodyPr>
          <a:lstStyle/>
          <a:p>
            <a:pPr indent="0" lvl="0" marL="0" marR="0" rtl="0" algn="l">
              <a:lnSpc>
                <a:spcPct val="115000"/>
              </a:lnSpc>
              <a:spcBef>
                <a:spcPts val="0"/>
              </a:spcBef>
              <a:spcAft>
                <a:spcPts val="0"/>
              </a:spcAft>
              <a:buClr>
                <a:srgbClr val="000000"/>
              </a:buClr>
              <a:buSzPts val="1400"/>
              <a:buFont typeface="Arial"/>
              <a:buNone/>
            </a:pPr>
            <a:r>
              <a:rPr b="1" lang="en">
                <a:solidFill>
                  <a:srgbClr val="174CBB"/>
                </a:solidFill>
                <a:latin typeface="Montserrat"/>
                <a:ea typeface="Montserrat"/>
                <a:cs typeface="Montserrat"/>
                <a:sym typeface="Montserrat"/>
              </a:rPr>
              <a:t>The Standup 2.0</a:t>
            </a:r>
            <a:endParaRPr b="1" i="0" sz="1400" u="none" cap="none" strike="noStrike">
              <a:solidFill>
                <a:srgbClr val="174CBB"/>
              </a:solidFill>
              <a:latin typeface="Montserrat"/>
              <a:ea typeface="Montserrat"/>
              <a:cs typeface="Montserrat"/>
              <a:sym typeface="Montserrat"/>
            </a:endParaRPr>
          </a:p>
        </p:txBody>
      </p:sp>
      <p:sp>
        <p:nvSpPr>
          <p:cNvPr id="209" name="Google Shape;209;p27"/>
          <p:cNvSpPr/>
          <p:nvPr/>
        </p:nvSpPr>
        <p:spPr>
          <a:xfrm>
            <a:off x="4956385" y="3035094"/>
            <a:ext cx="114300" cy="114300"/>
          </a:xfrm>
          <a:prstGeom prst="rect">
            <a:avLst/>
          </a:prstGeom>
          <a:noFill/>
          <a:ln>
            <a:noFill/>
          </a:ln>
        </p:spPr>
        <p:txBody>
          <a:bodyPr anchorCtr="0" anchor="t" bIns="17150" lIns="34275" spcFirstLastPara="1" rIns="34275" wrap="square" tIns="17150">
            <a:noAutofit/>
          </a:bodyPr>
          <a:lstStyle/>
          <a:p>
            <a:pPr indent="0" lvl="0" marL="0" marR="0" rtl="0" algn="l">
              <a:lnSpc>
                <a:spcPct val="150000"/>
              </a:lnSpc>
              <a:spcBef>
                <a:spcPts val="0"/>
              </a:spcBef>
              <a:spcAft>
                <a:spcPts val="0"/>
              </a:spcAft>
              <a:buClr>
                <a:srgbClr val="174CBB"/>
              </a:buClr>
              <a:buSzPts val="800"/>
              <a:buFont typeface="Helvetica Neue"/>
              <a:buNone/>
            </a:pPr>
            <a:r>
              <a:t/>
            </a:r>
            <a:endParaRPr b="1" i="0" sz="800" u="none" cap="none" strike="noStrike">
              <a:solidFill>
                <a:srgbClr val="174CBB"/>
              </a:solidFill>
              <a:latin typeface="Helvetica Neue"/>
              <a:ea typeface="Helvetica Neue"/>
              <a:cs typeface="Helvetica Neue"/>
              <a:sym typeface="Helvetica Neue"/>
            </a:endParaRPr>
          </a:p>
        </p:txBody>
      </p:sp>
      <p:sp>
        <p:nvSpPr>
          <p:cNvPr id="210" name="Google Shape;210;p27"/>
          <p:cNvSpPr txBox="1"/>
          <p:nvPr/>
        </p:nvSpPr>
        <p:spPr>
          <a:xfrm>
            <a:off x="4812848" y="3709200"/>
            <a:ext cx="1618500" cy="317100"/>
          </a:xfrm>
          <a:prstGeom prst="rect">
            <a:avLst/>
          </a:prstGeom>
          <a:noFill/>
          <a:ln>
            <a:noFill/>
          </a:ln>
        </p:spPr>
        <p:txBody>
          <a:bodyPr anchorCtr="0" anchor="t" bIns="45725" lIns="45725" spcFirstLastPara="1" rIns="45725" wrap="square" tIns="45725">
            <a:noAutofit/>
          </a:bodyPr>
          <a:lstStyle/>
          <a:p>
            <a:pPr indent="0" lvl="0" marL="0" marR="0" rtl="0" algn="l">
              <a:lnSpc>
                <a:spcPct val="115000"/>
              </a:lnSpc>
              <a:spcBef>
                <a:spcPts val="0"/>
              </a:spcBef>
              <a:spcAft>
                <a:spcPts val="0"/>
              </a:spcAft>
              <a:buClr>
                <a:srgbClr val="000000"/>
              </a:buClr>
              <a:buSzPts val="1400"/>
              <a:buFont typeface="Arial"/>
              <a:buNone/>
            </a:pPr>
            <a:r>
              <a:rPr b="1" lang="en">
                <a:solidFill>
                  <a:srgbClr val="174CBB"/>
                </a:solidFill>
                <a:latin typeface="Montserrat"/>
                <a:ea typeface="Montserrat"/>
                <a:cs typeface="Montserrat"/>
                <a:sym typeface="Montserrat"/>
              </a:rPr>
              <a:t>The Countertop</a:t>
            </a:r>
            <a:endParaRPr b="1" i="0" sz="1400" u="none" cap="none" strike="noStrike">
              <a:solidFill>
                <a:srgbClr val="174CBB"/>
              </a:solidFill>
              <a:latin typeface="Montserrat"/>
              <a:ea typeface="Montserrat"/>
              <a:cs typeface="Montserrat"/>
              <a:sym typeface="Montserrat"/>
            </a:endParaRPr>
          </a:p>
        </p:txBody>
      </p:sp>
      <p:sp>
        <p:nvSpPr>
          <p:cNvPr id="211" name="Google Shape;211;p27"/>
          <p:cNvSpPr txBox="1"/>
          <p:nvPr/>
        </p:nvSpPr>
        <p:spPr>
          <a:xfrm>
            <a:off x="4640100" y="120275"/>
            <a:ext cx="1131600" cy="17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Montserrat SemiBold"/>
                <a:ea typeface="Montserrat SemiBold"/>
                <a:cs typeface="Montserrat SemiBold"/>
                <a:sym typeface="Montserrat SemiBold"/>
              </a:rPr>
              <a:t>Placeholder</a:t>
            </a:r>
            <a:endParaRPr sz="1000">
              <a:solidFill>
                <a:srgbClr val="FFFFFF"/>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sz="1000">
                <a:solidFill>
                  <a:srgbClr val="FFFFFF"/>
                </a:solidFill>
                <a:latin typeface="Montserrat SemiBold"/>
                <a:ea typeface="Montserrat SemiBold"/>
                <a:cs typeface="Montserrat SemiBold"/>
                <a:sym typeface="Montserrat SemiBold"/>
              </a:rPr>
              <a:t>Image</a:t>
            </a:r>
            <a:endParaRPr sz="1000">
              <a:solidFill>
                <a:srgbClr val="FFFFFF"/>
              </a:solidFill>
              <a:latin typeface="Montserrat SemiBold"/>
              <a:ea typeface="Montserrat SemiBold"/>
              <a:cs typeface="Montserrat SemiBold"/>
              <a:sym typeface="Montserrat SemiBold"/>
            </a:endParaRPr>
          </a:p>
        </p:txBody>
      </p:sp>
      <p:sp>
        <p:nvSpPr>
          <p:cNvPr id="212" name="Google Shape;212;p27"/>
          <p:cNvSpPr txBox="1"/>
          <p:nvPr/>
        </p:nvSpPr>
        <p:spPr>
          <a:xfrm>
            <a:off x="4812850" y="3989125"/>
            <a:ext cx="4171500" cy="621000"/>
          </a:xfrm>
          <a:prstGeom prst="rect">
            <a:avLst/>
          </a:prstGeom>
          <a:noFill/>
          <a:ln>
            <a:noFill/>
          </a:ln>
        </p:spPr>
        <p:txBody>
          <a:bodyPr anchorCtr="0" anchor="t" bIns="45725" lIns="45725" spcFirstLastPara="1" rIns="45725" wrap="square" tIns="45725">
            <a:noAutofit/>
          </a:bodyPr>
          <a:lstStyle/>
          <a:p>
            <a:pPr indent="-158750" lvl="0" marL="177800" rtl="0" algn="l">
              <a:lnSpc>
                <a:spcPct val="115000"/>
              </a:lnSpc>
              <a:spcBef>
                <a:spcPts val="0"/>
              </a:spcBef>
              <a:spcAft>
                <a:spcPts val="0"/>
              </a:spcAft>
              <a:buClr>
                <a:srgbClr val="00223E"/>
              </a:buClr>
              <a:buSzPts val="1100"/>
              <a:buFont typeface="Avenir"/>
              <a:buChar char="•"/>
            </a:pPr>
            <a:r>
              <a:rPr lang="en" sz="1100">
                <a:solidFill>
                  <a:srgbClr val="00223E"/>
                </a:solidFill>
                <a:latin typeface="Avenir"/>
                <a:ea typeface="Avenir"/>
                <a:cs typeface="Avenir"/>
                <a:sym typeface="Avenir"/>
              </a:rPr>
              <a:t>Sleek, innovative design with hidden plumbing in the cabinets</a:t>
            </a:r>
            <a:endParaRPr sz="1100">
              <a:solidFill>
                <a:srgbClr val="00223E"/>
              </a:solidFill>
              <a:latin typeface="Avenir"/>
              <a:ea typeface="Avenir"/>
              <a:cs typeface="Avenir"/>
              <a:sym typeface="Avenir"/>
            </a:endParaRPr>
          </a:p>
          <a:p>
            <a:pPr indent="-158750" lvl="0" marL="177800" rtl="0" algn="l">
              <a:lnSpc>
                <a:spcPct val="115000"/>
              </a:lnSpc>
              <a:spcBef>
                <a:spcPts val="0"/>
              </a:spcBef>
              <a:spcAft>
                <a:spcPts val="0"/>
              </a:spcAft>
              <a:buClr>
                <a:srgbClr val="00223E"/>
              </a:buClr>
              <a:buSzPts val="1100"/>
              <a:buFont typeface="Avenir"/>
              <a:buChar char="•"/>
            </a:pPr>
            <a:r>
              <a:rPr lang="en" sz="1100">
                <a:solidFill>
                  <a:srgbClr val="00223E"/>
                </a:solidFill>
                <a:latin typeface="Avenir"/>
                <a:ea typeface="Avenir"/>
                <a:cs typeface="Avenir"/>
                <a:sym typeface="Avenir"/>
              </a:rPr>
              <a:t>Still, sparkling, flavored, and enhanced water options</a:t>
            </a:r>
            <a:endParaRPr sz="1100">
              <a:solidFill>
                <a:srgbClr val="00223E"/>
              </a:solidFill>
              <a:latin typeface="Avenir"/>
              <a:ea typeface="Avenir"/>
              <a:cs typeface="Avenir"/>
              <a:sym typeface="Avenir"/>
            </a:endParaRPr>
          </a:p>
          <a:p>
            <a:pPr indent="-158750" lvl="0" marL="177800" rtl="0" algn="l">
              <a:lnSpc>
                <a:spcPct val="115000"/>
              </a:lnSpc>
              <a:spcBef>
                <a:spcPts val="0"/>
              </a:spcBef>
              <a:spcAft>
                <a:spcPts val="0"/>
              </a:spcAft>
              <a:buClr>
                <a:srgbClr val="00223E"/>
              </a:buClr>
              <a:buSzPts val="1100"/>
              <a:buFont typeface="Avenir"/>
              <a:buChar char="•"/>
            </a:pPr>
            <a:r>
              <a:rPr lang="en" sz="1100">
                <a:solidFill>
                  <a:srgbClr val="00223E"/>
                </a:solidFill>
                <a:latin typeface="Avenir"/>
                <a:ea typeface="Avenir"/>
                <a:cs typeface="Avenir"/>
                <a:sym typeface="Avenir"/>
              </a:rPr>
              <a:t>4 flavors &amp; enhancements—enjoy the most popular choices</a:t>
            </a:r>
            <a:endParaRPr sz="1100">
              <a:solidFill>
                <a:srgbClr val="00223E"/>
              </a:solidFill>
              <a:latin typeface="Avenir"/>
              <a:ea typeface="Avenir"/>
              <a:cs typeface="Avenir"/>
              <a:sym typeface="Avenir"/>
            </a:endParaRPr>
          </a:p>
          <a:p>
            <a:pPr indent="-158750" lvl="0" marL="177800" rtl="0" algn="l">
              <a:lnSpc>
                <a:spcPct val="115000"/>
              </a:lnSpc>
              <a:spcBef>
                <a:spcPts val="0"/>
              </a:spcBef>
              <a:spcAft>
                <a:spcPts val="0"/>
              </a:spcAft>
              <a:buClr>
                <a:srgbClr val="00223E"/>
              </a:buClr>
              <a:buSzPts val="1100"/>
              <a:buFont typeface="Avenir"/>
              <a:buChar char="•"/>
            </a:pPr>
            <a:r>
              <a:rPr lang="en" sz="1100">
                <a:solidFill>
                  <a:srgbClr val="00223E"/>
                </a:solidFill>
                <a:latin typeface="Avenir"/>
                <a:ea typeface="Avenir"/>
                <a:cs typeface="Avenir"/>
                <a:sym typeface="Avenir"/>
              </a:rPr>
              <a:t>Available in classic white and sleek black</a:t>
            </a:r>
            <a:endParaRPr sz="1100">
              <a:solidFill>
                <a:srgbClr val="00223E"/>
              </a:solidFill>
              <a:latin typeface="Avenir"/>
              <a:ea typeface="Avenir"/>
              <a:cs typeface="Avenir"/>
              <a:sym typeface="Avenir"/>
            </a:endParaRPr>
          </a:p>
        </p:txBody>
      </p:sp>
      <p:pic>
        <p:nvPicPr>
          <p:cNvPr id="213" name="Google Shape;213;p27"/>
          <p:cNvPicPr preferRelativeResize="0"/>
          <p:nvPr/>
        </p:nvPicPr>
        <p:blipFill rotWithShape="1">
          <a:blip r:embed="rId4">
            <a:alphaModFix/>
          </a:blip>
          <a:srcRect b="8315" l="14954" r="62431" t="12788"/>
          <a:stretch/>
        </p:blipFill>
        <p:spPr>
          <a:xfrm>
            <a:off x="7076225" y="0"/>
            <a:ext cx="2067773" cy="3660200"/>
          </a:xfrm>
          <a:prstGeom prst="rect">
            <a:avLst/>
          </a:prstGeom>
          <a:noFill/>
          <a:ln>
            <a:noFill/>
          </a:ln>
        </p:spPr>
      </p:pic>
      <p:pic>
        <p:nvPicPr>
          <p:cNvPr id="214" name="Google Shape;214;p27"/>
          <p:cNvPicPr preferRelativeResize="0"/>
          <p:nvPr/>
        </p:nvPicPr>
        <p:blipFill rotWithShape="1">
          <a:blip r:embed="rId4">
            <a:alphaModFix/>
          </a:blip>
          <a:srcRect b="8315" l="63058" r="14328" t="12788"/>
          <a:stretch/>
        </p:blipFill>
        <p:spPr>
          <a:xfrm>
            <a:off x="4867425" y="0"/>
            <a:ext cx="2067773" cy="3660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8"/>
          <p:cNvSpPr txBox="1"/>
          <p:nvPr/>
        </p:nvSpPr>
        <p:spPr>
          <a:xfrm>
            <a:off x="356975" y="326125"/>
            <a:ext cx="4668000" cy="229800"/>
          </a:xfrm>
          <a:prstGeom prst="rect">
            <a:avLst/>
          </a:prstGeom>
          <a:noFill/>
          <a:ln>
            <a:noFill/>
          </a:ln>
        </p:spPr>
        <p:txBody>
          <a:bodyPr anchorCtr="0" anchor="t" bIns="0" lIns="0" spcFirstLastPara="1" rIns="0" wrap="square" tIns="0">
            <a:noAutofit/>
          </a:bodyPr>
          <a:lstStyle/>
          <a:p>
            <a:pPr indent="0" lvl="0" marL="0" marR="0" rtl="0" algn="l">
              <a:lnSpc>
                <a:spcPct val="105000"/>
              </a:lnSpc>
              <a:spcBef>
                <a:spcPts val="0"/>
              </a:spcBef>
              <a:spcAft>
                <a:spcPts val="0"/>
              </a:spcAft>
              <a:buClr>
                <a:srgbClr val="000000"/>
              </a:buClr>
              <a:buSzPts val="1100"/>
              <a:buFont typeface="Arial"/>
              <a:buNone/>
            </a:pPr>
            <a:r>
              <a:rPr b="1" lang="en" sz="1500">
                <a:solidFill>
                  <a:srgbClr val="00223E"/>
                </a:solidFill>
                <a:latin typeface="Montserrat"/>
                <a:ea typeface="Montserrat"/>
                <a:cs typeface="Montserrat"/>
                <a:sym typeface="Montserrat"/>
              </a:rPr>
              <a:t>How it works:</a:t>
            </a:r>
            <a:endParaRPr i="0" sz="1200" u="none" cap="none" strike="noStrike">
              <a:solidFill>
                <a:srgbClr val="00223E"/>
              </a:solidFill>
              <a:latin typeface="Montserrat"/>
              <a:ea typeface="Montserrat"/>
              <a:cs typeface="Montserrat"/>
              <a:sym typeface="Montserrat"/>
            </a:endParaRPr>
          </a:p>
        </p:txBody>
      </p:sp>
      <p:pic>
        <p:nvPicPr>
          <p:cNvPr id="220" name="Google Shape;220;p28"/>
          <p:cNvPicPr preferRelativeResize="0"/>
          <p:nvPr/>
        </p:nvPicPr>
        <p:blipFill>
          <a:blip r:embed="rId3">
            <a:alphaModFix/>
          </a:blip>
          <a:stretch>
            <a:fillRect/>
          </a:stretch>
        </p:blipFill>
        <p:spPr>
          <a:xfrm>
            <a:off x="2018250" y="1024000"/>
            <a:ext cx="5625452" cy="3406026"/>
          </a:xfrm>
          <a:prstGeom prst="rect">
            <a:avLst/>
          </a:prstGeom>
          <a:noFill/>
          <a:ln>
            <a:noFill/>
          </a:ln>
        </p:spPr>
      </p:pic>
      <p:sp>
        <p:nvSpPr>
          <p:cNvPr id="221" name="Google Shape;221;p28"/>
          <p:cNvSpPr txBox="1"/>
          <p:nvPr/>
        </p:nvSpPr>
        <p:spPr>
          <a:xfrm>
            <a:off x="356975" y="1320163"/>
            <a:ext cx="1744500" cy="150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74CBB"/>
                </a:solidFill>
                <a:latin typeface="Montserrat"/>
                <a:ea typeface="Montserrat"/>
                <a:cs typeface="Montserrat"/>
                <a:sym typeface="Montserrat"/>
              </a:rPr>
              <a:t>1. Choose your bubbles</a:t>
            </a:r>
            <a:endParaRPr b="1" sz="1000">
              <a:solidFill>
                <a:srgbClr val="174CBB"/>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000">
                <a:solidFill>
                  <a:srgbClr val="09213C"/>
                </a:solidFill>
                <a:latin typeface="Avenir"/>
                <a:ea typeface="Avenir"/>
                <a:cs typeface="Avenir"/>
                <a:sym typeface="Avenir"/>
              </a:rPr>
              <a:t>All water passes through our state-of-the-art carbon filters which are designed to remove microplastics, bacteria, chlorine, and other unwanted elements from tap water.</a:t>
            </a:r>
            <a:endParaRPr sz="1000">
              <a:solidFill>
                <a:srgbClr val="09213C"/>
              </a:solidFill>
              <a:latin typeface="Avenir"/>
              <a:ea typeface="Avenir"/>
              <a:cs typeface="Avenir"/>
              <a:sym typeface="Avenir"/>
            </a:endParaRPr>
          </a:p>
        </p:txBody>
      </p:sp>
      <p:sp>
        <p:nvSpPr>
          <p:cNvPr id="222" name="Google Shape;222;p28"/>
          <p:cNvSpPr txBox="1"/>
          <p:nvPr/>
        </p:nvSpPr>
        <p:spPr>
          <a:xfrm>
            <a:off x="2370500" y="326125"/>
            <a:ext cx="3322800" cy="74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74CBB"/>
                </a:solidFill>
                <a:latin typeface="Montserrat"/>
                <a:ea typeface="Montserrat"/>
                <a:cs typeface="Montserrat"/>
                <a:sym typeface="Montserrat"/>
              </a:rPr>
              <a:t>2. Choose your temperature</a:t>
            </a:r>
            <a:endParaRPr b="1" sz="1000">
              <a:solidFill>
                <a:srgbClr val="174CBB"/>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000">
                <a:solidFill>
                  <a:srgbClr val="09213C"/>
                </a:solidFill>
                <a:latin typeface="Avenir"/>
                <a:ea typeface="Avenir"/>
                <a:cs typeface="Avenir"/>
                <a:sym typeface="Avenir"/>
              </a:rPr>
              <a:t>Enjoy water chilled to a crisp 38 degrees. The Standup 2.0 also includes hot and ambient options, ready for any time of day or mood you’re in.</a:t>
            </a:r>
            <a:endParaRPr sz="1000">
              <a:solidFill>
                <a:srgbClr val="09213C"/>
              </a:solidFill>
              <a:latin typeface="Avenir"/>
              <a:ea typeface="Avenir"/>
              <a:cs typeface="Avenir"/>
              <a:sym typeface="Avenir"/>
            </a:endParaRPr>
          </a:p>
        </p:txBody>
      </p:sp>
      <p:sp>
        <p:nvSpPr>
          <p:cNvPr id="223" name="Google Shape;223;p28"/>
          <p:cNvSpPr txBox="1"/>
          <p:nvPr/>
        </p:nvSpPr>
        <p:spPr>
          <a:xfrm>
            <a:off x="2370500" y="4369300"/>
            <a:ext cx="4311000" cy="56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74CBB"/>
                </a:solidFill>
                <a:latin typeface="Montserrat"/>
                <a:ea typeface="Montserrat"/>
                <a:cs typeface="Montserrat"/>
                <a:sym typeface="Montserrat"/>
              </a:rPr>
              <a:t>3. Choose your flavors &amp; enhancements</a:t>
            </a:r>
            <a:endParaRPr b="1" sz="1000">
              <a:solidFill>
                <a:srgbClr val="174CBB"/>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000">
                <a:solidFill>
                  <a:srgbClr val="09213C"/>
                </a:solidFill>
                <a:latin typeface="Avenir"/>
                <a:ea typeface="Avenir"/>
                <a:cs typeface="Avenir"/>
                <a:sym typeface="Avenir"/>
              </a:rPr>
              <a:t>Handpick from a large variety of always natural, zero- and low-calorie flavors. Vegan, kosher certified, and free from sodium and gluten.</a:t>
            </a:r>
            <a:endParaRPr sz="1000">
              <a:solidFill>
                <a:srgbClr val="09213C"/>
              </a:solidFill>
              <a:latin typeface="Avenir"/>
              <a:ea typeface="Avenir"/>
              <a:cs typeface="Avenir"/>
              <a:sym typeface="Avenir"/>
            </a:endParaRPr>
          </a:p>
        </p:txBody>
      </p:sp>
      <p:pic>
        <p:nvPicPr>
          <p:cNvPr id="224" name="Google Shape;224;p28"/>
          <p:cNvPicPr preferRelativeResize="0"/>
          <p:nvPr/>
        </p:nvPicPr>
        <p:blipFill>
          <a:blip r:embed="rId4">
            <a:alphaModFix/>
          </a:blip>
          <a:stretch>
            <a:fillRect/>
          </a:stretch>
        </p:blipFill>
        <p:spPr>
          <a:xfrm flipH="1" rot="9436648">
            <a:off x="3213754" y="3783903"/>
            <a:ext cx="610589" cy="549519"/>
          </a:xfrm>
          <a:prstGeom prst="rect">
            <a:avLst/>
          </a:prstGeom>
          <a:noFill/>
          <a:ln>
            <a:noFill/>
          </a:ln>
        </p:spPr>
      </p:pic>
      <p:pic>
        <p:nvPicPr>
          <p:cNvPr id="225" name="Google Shape;225;p28"/>
          <p:cNvPicPr preferRelativeResize="0"/>
          <p:nvPr/>
        </p:nvPicPr>
        <p:blipFill>
          <a:blip r:embed="rId4">
            <a:alphaModFix/>
          </a:blip>
          <a:stretch>
            <a:fillRect/>
          </a:stretch>
        </p:blipFill>
        <p:spPr>
          <a:xfrm flipH="1" rot="-9421919">
            <a:off x="2101279" y="1546029"/>
            <a:ext cx="610589" cy="549519"/>
          </a:xfrm>
          <a:prstGeom prst="rect">
            <a:avLst/>
          </a:prstGeom>
          <a:noFill/>
          <a:ln>
            <a:noFill/>
          </a:ln>
        </p:spPr>
      </p:pic>
      <p:sp>
        <p:nvSpPr>
          <p:cNvPr id="226" name="Google Shape;226;p28"/>
          <p:cNvSpPr txBox="1"/>
          <p:nvPr/>
        </p:nvSpPr>
        <p:spPr>
          <a:xfrm>
            <a:off x="7606150" y="3482800"/>
            <a:ext cx="1446300" cy="64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800">
                <a:solidFill>
                  <a:schemeClr val="dk1"/>
                </a:solidFill>
                <a:latin typeface="Montserrat"/>
                <a:ea typeface="Montserrat"/>
                <a:cs typeface="Montserrat"/>
                <a:sym typeface="Montserrat"/>
              </a:rPr>
              <a:t>Learn more</a:t>
            </a:r>
            <a:endParaRPr b="1" sz="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800">
                <a:solidFill>
                  <a:srgbClr val="09213C"/>
                </a:solidFill>
                <a:latin typeface="Avenir"/>
                <a:ea typeface="Avenir"/>
                <a:cs typeface="Avenir"/>
                <a:sym typeface="Avenir"/>
              </a:rPr>
              <a:t>See how many bottles you saved, your most popular flavors, and more.</a:t>
            </a:r>
            <a:endParaRPr sz="800">
              <a:solidFill>
                <a:srgbClr val="09213C"/>
              </a:solidFill>
              <a:latin typeface="Avenir"/>
              <a:ea typeface="Avenir"/>
              <a:cs typeface="Avenir"/>
              <a:sym typeface="Avenir"/>
            </a:endParaRPr>
          </a:p>
        </p:txBody>
      </p:sp>
      <p:sp>
        <p:nvSpPr>
          <p:cNvPr id="227" name="Google Shape;227;p28"/>
          <p:cNvSpPr txBox="1"/>
          <p:nvPr/>
        </p:nvSpPr>
        <p:spPr>
          <a:xfrm>
            <a:off x="356975" y="3117875"/>
            <a:ext cx="1904400" cy="53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800">
                <a:solidFill>
                  <a:schemeClr val="dk1"/>
                </a:solidFill>
                <a:latin typeface="Montserrat"/>
                <a:ea typeface="Montserrat"/>
                <a:cs typeface="Montserrat"/>
                <a:sym typeface="Montserrat"/>
              </a:rPr>
              <a:t>Review Nutrition Information</a:t>
            </a:r>
            <a:endParaRPr b="1" sz="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800">
                <a:solidFill>
                  <a:srgbClr val="09213C"/>
                </a:solidFill>
                <a:latin typeface="Avenir"/>
                <a:ea typeface="Avenir"/>
                <a:cs typeface="Avenir"/>
                <a:sym typeface="Avenir"/>
              </a:rPr>
              <a:t>Wondering what’s in your beverage? Nutrition facts are a tap away.</a:t>
            </a:r>
            <a:endParaRPr sz="800">
              <a:solidFill>
                <a:srgbClr val="09213C"/>
              </a:solidFill>
              <a:latin typeface="Avenir"/>
              <a:ea typeface="Avenir"/>
              <a:cs typeface="Avenir"/>
              <a:sym typeface="Avenir"/>
            </a:endParaRPr>
          </a:p>
        </p:txBody>
      </p:sp>
      <p:pic>
        <p:nvPicPr>
          <p:cNvPr id="228" name="Google Shape;228;p28"/>
          <p:cNvPicPr preferRelativeResize="0"/>
          <p:nvPr/>
        </p:nvPicPr>
        <p:blipFill>
          <a:blip r:embed="rId4">
            <a:alphaModFix/>
          </a:blip>
          <a:stretch>
            <a:fillRect/>
          </a:stretch>
        </p:blipFill>
        <p:spPr>
          <a:xfrm rot="-1352486">
            <a:off x="1758831" y="3621585"/>
            <a:ext cx="410617" cy="369548"/>
          </a:xfrm>
          <a:prstGeom prst="rect">
            <a:avLst/>
          </a:prstGeom>
          <a:noFill/>
          <a:ln>
            <a:noFill/>
          </a:ln>
        </p:spPr>
      </p:pic>
      <p:pic>
        <p:nvPicPr>
          <p:cNvPr id="229" name="Google Shape;229;p28"/>
          <p:cNvPicPr preferRelativeResize="0"/>
          <p:nvPr/>
        </p:nvPicPr>
        <p:blipFill>
          <a:blip r:embed="rId4">
            <a:alphaModFix/>
          </a:blip>
          <a:stretch>
            <a:fillRect/>
          </a:stretch>
        </p:blipFill>
        <p:spPr>
          <a:xfrm rot="6150152">
            <a:off x="7176005" y="3538447"/>
            <a:ext cx="410617" cy="369548"/>
          </a:xfrm>
          <a:prstGeom prst="rect">
            <a:avLst/>
          </a:prstGeom>
          <a:noFill/>
          <a:ln>
            <a:noFill/>
          </a:ln>
        </p:spPr>
      </p:pic>
      <p:pic>
        <p:nvPicPr>
          <p:cNvPr id="230" name="Google Shape;230;p28"/>
          <p:cNvPicPr preferRelativeResize="0"/>
          <p:nvPr/>
        </p:nvPicPr>
        <p:blipFill>
          <a:blip r:embed="rId4">
            <a:alphaModFix/>
          </a:blip>
          <a:stretch>
            <a:fillRect/>
          </a:stretch>
        </p:blipFill>
        <p:spPr>
          <a:xfrm flipH="1" rot="-6335076">
            <a:off x="5540504" y="754804"/>
            <a:ext cx="610589" cy="54951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9"/>
          <p:cNvSpPr txBox="1"/>
          <p:nvPr/>
        </p:nvSpPr>
        <p:spPr>
          <a:xfrm>
            <a:off x="4590307" y="547371"/>
            <a:ext cx="4070700" cy="3182400"/>
          </a:xfrm>
          <a:prstGeom prst="rect">
            <a:avLst/>
          </a:prstGeom>
          <a:noFill/>
          <a:ln>
            <a:noFill/>
          </a:ln>
        </p:spPr>
        <p:txBody>
          <a:bodyPr anchorCtr="0" anchor="t" bIns="91425" lIns="0" spcFirstLastPara="1" rIns="91425" wrap="square" tIns="91425">
            <a:noAutofit/>
          </a:bodyPr>
          <a:lstStyle/>
          <a:p>
            <a:pPr indent="-114300" lvl="0" marL="171450" marR="0" rtl="0" algn="l">
              <a:lnSpc>
                <a:spcPct val="100000"/>
              </a:lnSpc>
              <a:spcBef>
                <a:spcPts val="0"/>
              </a:spcBef>
              <a:spcAft>
                <a:spcPts val="0"/>
              </a:spcAft>
              <a:buClr>
                <a:schemeClr val="dk1"/>
              </a:buClr>
              <a:buSzPts val="2200"/>
              <a:buFont typeface="Arial"/>
              <a:buNone/>
            </a:pPr>
            <a:r>
              <a:rPr b="0" i="0" lang="en" sz="2200" u="none" cap="none" strike="noStrike">
                <a:solidFill>
                  <a:srgbClr val="00213C"/>
                </a:solidFill>
                <a:latin typeface="Montserrat Medium"/>
                <a:ea typeface="Montserrat Medium"/>
                <a:cs typeface="Montserrat Medium"/>
                <a:sym typeface="Montserrat Medium"/>
              </a:rPr>
              <a:t>“Bevi is now in all our kitchens at Lyft HQ. Previously we stocked other flavored waters, both still and sparkling. Bevi has allowed us to lower overall beverage costs… and we have saved over 310,000 bottles!”</a:t>
            </a:r>
            <a:endParaRPr b="0" i="0" sz="2200" u="none" cap="none" strike="noStrike">
              <a:solidFill>
                <a:srgbClr val="00213C"/>
              </a:solidFill>
              <a:latin typeface="Montserrat Medium"/>
              <a:ea typeface="Montserrat Medium"/>
              <a:cs typeface="Montserrat Medium"/>
              <a:sym typeface="Montserrat Medium"/>
            </a:endParaRPr>
          </a:p>
        </p:txBody>
      </p:sp>
      <p:sp>
        <p:nvSpPr>
          <p:cNvPr id="236" name="Google Shape;236;p29"/>
          <p:cNvSpPr txBox="1"/>
          <p:nvPr/>
        </p:nvSpPr>
        <p:spPr>
          <a:xfrm>
            <a:off x="4693775" y="3729753"/>
            <a:ext cx="4233900" cy="27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174CBB"/>
                </a:solidFill>
                <a:latin typeface="Montserrat"/>
                <a:ea typeface="Montserrat"/>
                <a:cs typeface="Montserrat"/>
                <a:sym typeface="Montserrat"/>
              </a:rPr>
              <a:t>Matt Mohamed, Workplace Services </a:t>
            </a:r>
            <a:r>
              <a:rPr b="1" i="0" lang="en" sz="800" u="none" cap="none" strike="noStrike">
                <a:solidFill>
                  <a:srgbClr val="174CBB"/>
                </a:solidFill>
                <a:latin typeface="Montserrat"/>
                <a:ea typeface="Montserrat"/>
                <a:cs typeface="Montserrat"/>
                <a:sym typeface="Montserrat"/>
              </a:rPr>
              <a:t>Manager</a:t>
            </a:r>
            <a:r>
              <a:rPr b="1" i="0" lang="en" sz="800" u="none" cap="none" strike="noStrike">
                <a:solidFill>
                  <a:srgbClr val="174CBB"/>
                </a:solidFill>
                <a:latin typeface="Montserrat"/>
                <a:ea typeface="Montserrat"/>
                <a:cs typeface="Montserrat"/>
                <a:sym typeface="Montserrat"/>
              </a:rPr>
              <a:t>, Lyft</a:t>
            </a:r>
            <a:endParaRPr b="1" i="0" sz="800" u="none" cap="none" strike="noStrike">
              <a:solidFill>
                <a:srgbClr val="174CBB"/>
              </a:solidFill>
              <a:latin typeface="Montserrat"/>
              <a:ea typeface="Montserrat"/>
              <a:cs typeface="Montserrat"/>
              <a:sym typeface="Montserrat"/>
            </a:endParaRPr>
          </a:p>
        </p:txBody>
      </p:sp>
      <p:pic>
        <p:nvPicPr>
          <p:cNvPr id="237" name="Google Shape;237;p29"/>
          <p:cNvPicPr preferRelativeResize="0"/>
          <p:nvPr/>
        </p:nvPicPr>
        <p:blipFill rotWithShape="1">
          <a:blip r:embed="rId3">
            <a:alphaModFix/>
          </a:blip>
          <a:srcRect b="0" l="0" r="0" t="0"/>
          <a:stretch/>
        </p:blipFill>
        <p:spPr>
          <a:xfrm>
            <a:off x="1741024" y="510625"/>
            <a:ext cx="695175" cy="494367"/>
          </a:xfrm>
          <a:prstGeom prst="rect">
            <a:avLst/>
          </a:prstGeom>
          <a:noFill/>
          <a:ln>
            <a:noFill/>
          </a:ln>
        </p:spPr>
      </p:pic>
      <p:pic>
        <p:nvPicPr>
          <p:cNvPr descr="timberland-1-logo-png-transparent.png" id="238" name="Google Shape;238;p29"/>
          <p:cNvPicPr preferRelativeResize="0"/>
          <p:nvPr/>
        </p:nvPicPr>
        <p:blipFill rotWithShape="1">
          <a:blip r:embed="rId4">
            <a:alphaModFix/>
          </a:blip>
          <a:srcRect b="0" l="0" r="0" t="0"/>
          <a:stretch/>
        </p:blipFill>
        <p:spPr>
          <a:xfrm>
            <a:off x="319501" y="302875"/>
            <a:ext cx="977273" cy="977274"/>
          </a:xfrm>
          <a:prstGeom prst="rect">
            <a:avLst/>
          </a:prstGeom>
          <a:noFill/>
          <a:ln>
            <a:noFill/>
          </a:ln>
        </p:spPr>
      </p:pic>
      <p:pic>
        <p:nvPicPr>
          <p:cNvPr descr="unilever-logo-vector-768x768.png" id="239" name="Google Shape;239;p29"/>
          <p:cNvPicPr preferRelativeResize="0"/>
          <p:nvPr/>
        </p:nvPicPr>
        <p:blipFill rotWithShape="1">
          <a:blip r:embed="rId5">
            <a:alphaModFix/>
          </a:blip>
          <a:srcRect b="0" l="0" r="0" t="0"/>
          <a:stretch/>
        </p:blipFill>
        <p:spPr>
          <a:xfrm>
            <a:off x="564702" y="1247125"/>
            <a:ext cx="486875" cy="486875"/>
          </a:xfrm>
          <a:prstGeom prst="rect">
            <a:avLst/>
          </a:prstGeom>
          <a:noFill/>
          <a:ln>
            <a:noFill/>
          </a:ln>
        </p:spPr>
      </p:pic>
      <p:pic>
        <p:nvPicPr>
          <p:cNvPr id="240" name="Google Shape;240;p29"/>
          <p:cNvPicPr preferRelativeResize="0"/>
          <p:nvPr/>
        </p:nvPicPr>
        <p:blipFill rotWithShape="1">
          <a:blip r:embed="rId6">
            <a:alphaModFix/>
          </a:blip>
          <a:srcRect b="0" l="0" r="0" t="0"/>
          <a:stretch/>
        </p:blipFill>
        <p:spPr>
          <a:xfrm>
            <a:off x="3089076" y="1406726"/>
            <a:ext cx="800875" cy="120974"/>
          </a:xfrm>
          <a:prstGeom prst="rect">
            <a:avLst/>
          </a:prstGeom>
          <a:noFill/>
          <a:ln>
            <a:noFill/>
          </a:ln>
        </p:spPr>
      </p:pic>
      <p:pic>
        <p:nvPicPr>
          <p:cNvPr id="241" name="Google Shape;241;p29"/>
          <p:cNvPicPr preferRelativeResize="0"/>
          <p:nvPr/>
        </p:nvPicPr>
        <p:blipFill rotWithShape="1">
          <a:blip r:embed="rId7">
            <a:alphaModFix/>
          </a:blip>
          <a:srcRect b="0" l="0" r="0" t="0"/>
          <a:stretch/>
        </p:blipFill>
        <p:spPr>
          <a:xfrm>
            <a:off x="3088814" y="541016"/>
            <a:ext cx="801390" cy="500976"/>
          </a:xfrm>
          <a:prstGeom prst="rect">
            <a:avLst/>
          </a:prstGeom>
          <a:noFill/>
          <a:ln>
            <a:noFill/>
          </a:ln>
        </p:spPr>
      </p:pic>
      <p:pic>
        <p:nvPicPr>
          <p:cNvPr id="242" name="Google Shape;242;p29"/>
          <p:cNvPicPr preferRelativeResize="0"/>
          <p:nvPr/>
        </p:nvPicPr>
        <p:blipFill rotWithShape="1">
          <a:blip r:embed="rId8">
            <a:alphaModFix/>
          </a:blip>
          <a:srcRect b="0" l="0" r="0" t="0"/>
          <a:stretch/>
        </p:blipFill>
        <p:spPr>
          <a:xfrm>
            <a:off x="1807889" y="1247129"/>
            <a:ext cx="695187" cy="486874"/>
          </a:xfrm>
          <a:prstGeom prst="rect">
            <a:avLst/>
          </a:prstGeom>
          <a:noFill/>
          <a:ln>
            <a:noFill/>
          </a:ln>
        </p:spPr>
      </p:pic>
      <p:pic>
        <p:nvPicPr>
          <p:cNvPr id="243" name="Google Shape;243;p29"/>
          <p:cNvPicPr preferRelativeResize="0"/>
          <p:nvPr/>
        </p:nvPicPr>
        <p:blipFill rotWithShape="1">
          <a:blip r:embed="rId9">
            <a:alphaModFix/>
          </a:blip>
          <a:srcRect b="0" l="0" r="0" t="0"/>
          <a:stretch/>
        </p:blipFill>
        <p:spPr>
          <a:xfrm>
            <a:off x="1782650" y="1905587"/>
            <a:ext cx="720425" cy="720425"/>
          </a:xfrm>
          <a:prstGeom prst="rect">
            <a:avLst/>
          </a:prstGeom>
          <a:noFill/>
          <a:ln>
            <a:noFill/>
          </a:ln>
        </p:spPr>
      </p:pic>
      <p:pic>
        <p:nvPicPr>
          <p:cNvPr id="244" name="Google Shape;244;p29"/>
          <p:cNvPicPr preferRelativeResize="0"/>
          <p:nvPr/>
        </p:nvPicPr>
        <p:blipFill rotWithShape="1">
          <a:blip r:embed="rId10">
            <a:alphaModFix/>
          </a:blip>
          <a:srcRect b="0" l="0" r="0" t="0"/>
          <a:stretch/>
        </p:blipFill>
        <p:spPr>
          <a:xfrm>
            <a:off x="554450" y="2788499"/>
            <a:ext cx="486875" cy="486875"/>
          </a:xfrm>
          <a:prstGeom prst="rect">
            <a:avLst/>
          </a:prstGeom>
          <a:noFill/>
          <a:ln>
            <a:noFill/>
          </a:ln>
        </p:spPr>
      </p:pic>
      <p:pic>
        <p:nvPicPr>
          <p:cNvPr descr="abcnews_pearl_stacked.png" id="245" name="Google Shape;245;p29"/>
          <p:cNvPicPr preferRelativeResize="0"/>
          <p:nvPr/>
        </p:nvPicPr>
        <p:blipFill rotWithShape="1">
          <a:blip r:embed="rId11">
            <a:alphaModFix/>
          </a:blip>
          <a:srcRect b="0" l="0" r="0" t="0"/>
          <a:stretch/>
        </p:blipFill>
        <p:spPr>
          <a:xfrm>
            <a:off x="3308549" y="1964525"/>
            <a:ext cx="507375" cy="507375"/>
          </a:xfrm>
          <a:prstGeom prst="rect">
            <a:avLst/>
          </a:prstGeom>
          <a:noFill/>
          <a:ln>
            <a:noFill/>
          </a:ln>
        </p:spPr>
      </p:pic>
      <p:pic>
        <p:nvPicPr>
          <p:cNvPr descr="download-5.png" id="246" name="Google Shape;246;p29"/>
          <p:cNvPicPr preferRelativeResize="0"/>
          <p:nvPr/>
        </p:nvPicPr>
        <p:blipFill rotWithShape="1">
          <a:blip r:embed="rId12">
            <a:alphaModFix/>
          </a:blip>
          <a:srcRect b="0" l="0" r="0" t="0"/>
          <a:stretch/>
        </p:blipFill>
        <p:spPr>
          <a:xfrm>
            <a:off x="564688" y="2153312"/>
            <a:ext cx="624900" cy="224975"/>
          </a:xfrm>
          <a:prstGeom prst="rect">
            <a:avLst/>
          </a:prstGeom>
          <a:noFill/>
          <a:ln>
            <a:noFill/>
          </a:ln>
        </p:spPr>
      </p:pic>
      <p:pic>
        <p:nvPicPr>
          <p:cNvPr descr="peloton.png" id="247" name="Google Shape;247;p29"/>
          <p:cNvPicPr preferRelativeResize="0"/>
          <p:nvPr/>
        </p:nvPicPr>
        <p:blipFill rotWithShape="1">
          <a:blip r:embed="rId13">
            <a:alphaModFix/>
          </a:blip>
          <a:srcRect b="0" l="0" r="0" t="0"/>
          <a:stretch/>
        </p:blipFill>
        <p:spPr>
          <a:xfrm>
            <a:off x="1651674" y="2528117"/>
            <a:ext cx="1007628" cy="1007637"/>
          </a:xfrm>
          <a:prstGeom prst="rect">
            <a:avLst/>
          </a:prstGeom>
          <a:noFill/>
          <a:ln>
            <a:noFill/>
          </a:ln>
        </p:spPr>
      </p:pic>
      <p:pic>
        <p:nvPicPr>
          <p:cNvPr descr="Casper_Logo.png" id="248" name="Google Shape;248;p29"/>
          <p:cNvPicPr preferRelativeResize="0"/>
          <p:nvPr/>
        </p:nvPicPr>
        <p:blipFill rotWithShape="1">
          <a:blip r:embed="rId14">
            <a:alphaModFix/>
          </a:blip>
          <a:srcRect b="0" l="0" r="0" t="0"/>
          <a:stretch/>
        </p:blipFill>
        <p:spPr>
          <a:xfrm>
            <a:off x="3165589" y="2902136"/>
            <a:ext cx="793279" cy="259621"/>
          </a:xfrm>
          <a:prstGeom prst="rect">
            <a:avLst/>
          </a:prstGeom>
          <a:noFill/>
          <a:ln>
            <a:noFill/>
          </a:ln>
        </p:spPr>
      </p:pic>
      <p:pic>
        <p:nvPicPr>
          <p:cNvPr id="249" name="Google Shape;249;p29"/>
          <p:cNvPicPr preferRelativeResize="0"/>
          <p:nvPr/>
        </p:nvPicPr>
        <p:blipFill rotWithShape="1">
          <a:blip r:embed="rId15">
            <a:alphaModFix/>
          </a:blip>
          <a:srcRect b="0" l="0" r="0" t="0"/>
          <a:stretch/>
        </p:blipFill>
        <p:spPr>
          <a:xfrm>
            <a:off x="543072" y="4051166"/>
            <a:ext cx="509650" cy="380281"/>
          </a:xfrm>
          <a:prstGeom prst="rect">
            <a:avLst/>
          </a:prstGeom>
          <a:noFill/>
          <a:ln>
            <a:noFill/>
          </a:ln>
        </p:spPr>
      </p:pic>
      <p:pic>
        <p:nvPicPr>
          <p:cNvPr descr="Image result for lyft logo" id="250" name="Google Shape;250;p29"/>
          <p:cNvPicPr preferRelativeResize="0"/>
          <p:nvPr/>
        </p:nvPicPr>
        <p:blipFill rotWithShape="1">
          <a:blip r:embed="rId16">
            <a:alphaModFix/>
          </a:blip>
          <a:srcRect b="0" l="0" r="0" t="0"/>
          <a:stretch/>
        </p:blipFill>
        <p:spPr>
          <a:xfrm>
            <a:off x="602784" y="3552197"/>
            <a:ext cx="390211" cy="276400"/>
          </a:xfrm>
          <a:prstGeom prst="rect">
            <a:avLst/>
          </a:prstGeom>
          <a:noFill/>
          <a:ln>
            <a:noFill/>
          </a:ln>
        </p:spPr>
      </p:pic>
      <p:pic>
        <p:nvPicPr>
          <p:cNvPr id="251" name="Google Shape;251;p29"/>
          <p:cNvPicPr preferRelativeResize="0"/>
          <p:nvPr/>
        </p:nvPicPr>
        <p:blipFill rotWithShape="1">
          <a:blip r:embed="rId17">
            <a:alphaModFix/>
          </a:blip>
          <a:srcRect b="0" l="0" r="0" t="0"/>
          <a:stretch/>
        </p:blipFill>
        <p:spPr>
          <a:xfrm>
            <a:off x="3349571" y="4084056"/>
            <a:ext cx="425340" cy="425341"/>
          </a:xfrm>
          <a:prstGeom prst="rect">
            <a:avLst/>
          </a:prstGeom>
          <a:noFill/>
          <a:ln>
            <a:noFill/>
          </a:ln>
        </p:spPr>
      </p:pic>
      <p:pic>
        <p:nvPicPr>
          <p:cNvPr descr="Equinox_logo.png" id="252" name="Google Shape;252;p29"/>
          <p:cNvPicPr preferRelativeResize="0"/>
          <p:nvPr/>
        </p:nvPicPr>
        <p:blipFill rotWithShape="1">
          <a:blip r:embed="rId18">
            <a:alphaModFix/>
          </a:blip>
          <a:srcRect b="0" l="0" r="0" t="0"/>
          <a:stretch/>
        </p:blipFill>
        <p:spPr>
          <a:xfrm>
            <a:off x="1651673" y="3594969"/>
            <a:ext cx="1007625" cy="190824"/>
          </a:xfrm>
          <a:prstGeom prst="rect">
            <a:avLst/>
          </a:prstGeom>
          <a:noFill/>
          <a:ln>
            <a:noFill/>
          </a:ln>
        </p:spPr>
      </p:pic>
      <p:pic>
        <p:nvPicPr>
          <p:cNvPr id="253" name="Google Shape;253;p29"/>
          <p:cNvPicPr preferRelativeResize="0"/>
          <p:nvPr/>
        </p:nvPicPr>
        <p:blipFill rotWithShape="1">
          <a:blip r:embed="rId19">
            <a:alphaModFix/>
          </a:blip>
          <a:srcRect b="0" l="0" r="0" t="0"/>
          <a:stretch/>
        </p:blipFill>
        <p:spPr>
          <a:xfrm>
            <a:off x="3238725" y="3532182"/>
            <a:ext cx="624900" cy="316419"/>
          </a:xfrm>
          <a:prstGeom prst="rect">
            <a:avLst/>
          </a:prstGeom>
          <a:noFill/>
          <a:ln>
            <a:noFill/>
          </a:ln>
        </p:spPr>
      </p:pic>
      <p:pic>
        <p:nvPicPr>
          <p:cNvPr id="254" name="Google Shape;254;p29"/>
          <p:cNvPicPr preferRelativeResize="0"/>
          <p:nvPr/>
        </p:nvPicPr>
        <p:blipFill rotWithShape="1">
          <a:blip r:embed="rId20">
            <a:alphaModFix/>
          </a:blip>
          <a:srcRect b="35082" l="16657" r="15710" t="31311"/>
          <a:stretch/>
        </p:blipFill>
        <p:spPr>
          <a:xfrm>
            <a:off x="1608362" y="4028640"/>
            <a:ext cx="1069010" cy="4253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