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Helvetica Neue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HelveticaNeue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0811eeec4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" name="Google Shape;65;g30811eeec4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0811eeec43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0811eeec43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0811eeec43_0_3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30811eeec43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Opener slide with logo/wordmark, title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7514525" y="4868600"/>
            <a:ext cx="9009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©202</a:t>
            </a:r>
            <a:r>
              <a:rPr lang="en" sz="500"/>
              <a:t>4</a:t>
            </a:r>
            <a:r>
              <a:rPr b="0" i="0" lang="en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Bev</a:t>
            </a:r>
            <a:r>
              <a:rPr lang="en" sz="500"/>
              <a:t>i </a:t>
            </a:r>
            <a:r>
              <a:rPr b="0" i="0" lang="en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500"/>
          </a:p>
        </p:txBody>
      </p:sp>
      <p:sp>
        <p:nvSpPr>
          <p:cNvPr id="52" name="Google Shape;52;p13"/>
          <p:cNvSpPr txBox="1"/>
          <p:nvPr/>
        </p:nvSpPr>
        <p:spPr>
          <a:xfrm>
            <a:off x="8778600" y="4871293"/>
            <a:ext cx="95100" cy="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/>
              <a:t>‹#›</a:t>
            </a:fld>
            <a:endParaRPr sz="500"/>
          </a:p>
        </p:txBody>
      </p:sp>
      <p:pic>
        <p:nvPicPr>
          <p:cNvPr id="53" name="Google Shape;5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6876" y="4834187"/>
            <a:ext cx="532608" cy="1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">
  <p:cSld name="TITLE_14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/>
        </p:nvSpPr>
        <p:spPr>
          <a:xfrm>
            <a:off x="7514525" y="4868600"/>
            <a:ext cx="9009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©202</a:t>
            </a:r>
            <a:r>
              <a:rPr lang="en" sz="500"/>
              <a:t>4</a:t>
            </a:r>
            <a:r>
              <a:rPr b="0" i="0" lang="en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Bevi Confidential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4"/>
          <p:cNvSpPr txBox="1"/>
          <p:nvPr/>
        </p:nvSpPr>
        <p:spPr>
          <a:xfrm>
            <a:off x="8778600" y="4871293"/>
            <a:ext cx="95100" cy="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b="0" i="0" lang="en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6876" y="4834187"/>
            <a:ext cx="532608" cy="1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 1 2">
  <p:cSld name="Section header 1 1 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 b="63076" l="0" r="8172" t="0"/>
          <a:stretch/>
        </p:blipFill>
        <p:spPr>
          <a:xfrm>
            <a:off x="4324800" y="3831700"/>
            <a:ext cx="4819200" cy="13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/>
          <p:nvPr/>
        </p:nvSpPr>
        <p:spPr>
          <a:xfrm>
            <a:off x="7514525" y="4868600"/>
            <a:ext cx="9009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©202</a:t>
            </a:r>
            <a:r>
              <a:rPr lang="en" sz="500"/>
              <a:t>4</a:t>
            </a:r>
            <a:r>
              <a:rPr b="0" i="0" lang="en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Bevi Confidential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5"/>
          <p:cNvSpPr txBox="1"/>
          <p:nvPr/>
        </p:nvSpPr>
        <p:spPr>
          <a:xfrm>
            <a:off x="8778600" y="4871293"/>
            <a:ext cx="95100" cy="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b="0" i="0" lang="en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876" y="4834187"/>
            <a:ext cx="532608" cy="1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openxmlformats.org/officeDocument/2006/relationships/image" Target="../media/image2.png"/><Relationship Id="rId8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31.png"/><Relationship Id="rId11" Type="http://schemas.openxmlformats.org/officeDocument/2006/relationships/image" Target="../media/image28.png"/><Relationship Id="rId22" Type="http://schemas.openxmlformats.org/officeDocument/2006/relationships/image" Target="../media/image18.png"/><Relationship Id="rId10" Type="http://schemas.openxmlformats.org/officeDocument/2006/relationships/image" Target="../media/image25.png"/><Relationship Id="rId21" Type="http://schemas.openxmlformats.org/officeDocument/2006/relationships/image" Target="../media/image26.png"/><Relationship Id="rId13" Type="http://schemas.openxmlformats.org/officeDocument/2006/relationships/image" Target="../media/image24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3.png"/><Relationship Id="rId15" Type="http://schemas.openxmlformats.org/officeDocument/2006/relationships/image" Target="../media/image17.png"/><Relationship Id="rId14" Type="http://schemas.openxmlformats.org/officeDocument/2006/relationships/image" Target="../media/image23.png"/><Relationship Id="rId17" Type="http://schemas.openxmlformats.org/officeDocument/2006/relationships/image" Target="../media/image21.png"/><Relationship Id="rId16" Type="http://schemas.openxmlformats.org/officeDocument/2006/relationships/image" Target="../media/image27.png"/><Relationship Id="rId5" Type="http://schemas.openxmlformats.org/officeDocument/2006/relationships/image" Target="../media/image14.png"/><Relationship Id="rId19" Type="http://schemas.openxmlformats.org/officeDocument/2006/relationships/image" Target="../media/image29.png"/><Relationship Id="rId6" Type="http://schemas.openxmlformats.org/officeDocument/2006/relationships/image" Target="../media/image4.png"/><Relationship Id="rId18" Type="http://schemas.openxmlformats.org/officeDocument/2006/relationships/image" Target="../media/image22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/>
        </p:nvSpPr>
        <p:spPr>
          <a:xfrm>
            <a:off x="-312234" y="1162515"/>
            <a:ext cx="184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6"/>
          <p:cNvSpPr txBox="1"/>
          <p:nvPr/>
        </p:nvSpPr>
        <p:spPr>
          <a:xfrm>
            <a:off x="266230" y="269725"/>
            <a:ext cx="3868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500" u="none" cap="none" strike="noStrike">
                <a:solidFill>
                  <a:srgbClr val="00223E"/>
                </a:solidFill>
                <a:latin typeface="Montserrat"/>
                <a:ea typeface="Montserrat"/>
                <a:cs typeface="Montserrat"/>
                <a:sym typeface="Montserrat"/>
              </a:rPr>
              <a:t>Benefits to </a:t>
            </a:r>
            <a:r>
              <a:rPr b="1" i="0" lang="en" sz="1500" u="none" cap="none" strike="noStrike">
                <a:solidFill>
                  <a:srgbClr val="00223E"/>
                </a:solidFill>
                <a:latin typeface="Montserrat"/>
                <a:ea typeface="Montserrat"/>
                <a:cs typeface="Montserrat"/>
                <a:sym typeface="Montserrat"/>
              </a:rPr>
              <a:t>commercial</a:t>
            </a:r>
            <a:r>
              <a:rPr b="1" i="0" lang="en" sz="1500" u="none" cap="none" strike="noStrike">
                <a:solidFill>
                  <a:srgbClr val="00223E"/>
                </a:solidFill>
                <a:latin typeface="Montserrat"/>
                <a:ea typeface="Montserrat"/>
                <a:cs typeface="Montserrat"/>
                <a:sym typeface="Montserrat"/>
              </a:rPr>
              <a:t> customers</a:t>
            </a:r>
            <a:endParaRPr b="1" i="0" sz="1500" u="none" cap="none" strike="noStrike">
              <a:solidFill>
                <a:srgbClr val="0022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650" y="2180000"/>
            <a:ext cx="647595" cy="67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655" y="1439424"/>
            <a:ext cx="647595" cy="67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5654" y="2919693"/>
            <a:ext cx="647595" cy="67560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/>
          <p:nvPr/>
        </p:nvSpPr>
        <p:spPr>
          <a:xfrm>
            <a:off x="1147450" y="645300"/>
            <a:ext cx="3737700" cy="3845100"/>
          </a:xfrm>
          <a:prstGeom prst="roundRect">
            <a:avLst>
              <a:gd fmla="val 6976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174CBB"/>
                </a:solidFill>
                <a:latin typeface="Montserrat"/>
                <a:ea typeface="Montserrat"/>
                <a:cs typeface="Montserrat"/>
                <a:sym typeface="Montserrat"/>
              </a:rPr>
              <a:t>An amenity everyone loves</a:t>
            </a:r>
            <a:br>
              <a:rPr b="1" i="0" lang="en" sz="1200" u="none" cap="none" strike="noStrike">
                <a:solidFill>
                  <a:srgbClr val="3B67B2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0" i="0" lang="en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Water that delivers personalized flavor, well-being, and fun times in every pour.</a:t>
            </a:r>
            <a:endParaRPr b="0" i="0" sz="12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174CBB"/>
                </a:solidFill>
                <a:latin typeface="Montserrat"/>
                <a:ea typeface="Montserrat"/>
                <a:cs typeface="Montserrat"/>
                <a:sym typeface="Montserrat"/>
              </a:rPr>
              <a:t>Unbottle the future</a:t>
            </a:r>
            <a:br>
              <a:rPr b="1" i="0" lang="en" sz="1200" u="none" cap="none" strike="noStrike">
                <a:solidFill>
                  <a:srgbClr val="3B67B2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0" i="0" lang="en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Reduce your carbon footprint–every Bevi machine can save 50,000+ bottles and cans per year.</a:t>
            </a:r>
            <a:br>
              <a:rPr b="1" i="0" lang="en" sz="1200" u="none" cap="none" strike="noStrike">
                <a:solidFill>
                  <a:srgbClr val="3B67B2"/>
                </a:solidFill>
                <a:latin typeface="Avenir"/>
                <a:ea typeface="Avenir"/>
                <a:cs typeface="Avenir"/>
                <a:sym typeface="Avenir"/>
              </a:rPr>
            </a:br>
            <a:br>
              <a:rPr b="1" i="0" lang="en" sz="1200" u="none" cap="none" strike="noStrike">
                <a:solidFill>
                  <a:srgbClr val="3B67B2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1" i="0" lang="en" sz="1200" u="none" cap="none" strike="noStrike">
                <a:solidFill>
                  <a:srgbClr val="174CBB"/>
                </a:solidFill>
                <a:latin typeface="Montserrat"/>
                <a:ea typeface="Montserrat"/>
                <a:cs typeface="Montserrat"/>
                <a:sym typeface="Montserrat"/>
              </a:rPr>
              <a:t>Boost </a:t>
            </a:r>
            <a:r>
              <a:rPr b="1" lang="en" sz="1200">
                <a:solidFill>
                  <a:srgbClr val="174CBB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b="1" i="0" lang="en" sz="1200" u="none" cap="none" strike="noStrike">
                <a:solidFill>
                  <a:srgbClr val="174CBB"/>
                </a:solidFill>
                <a:latin typeface="Montserrat"/>
                <a:ea typeface="Montserrat"/>
                <a:cs typeface="Montserrat"/>
                <a:sym typeface="Montserrat"/>
              </a:rPr>
              <a:t>ellness</a:t>
            </a:r>
            <a:br>
              <a:rPr b="1" i="0" lang="en" sz="1200" u="none" cap="none" strike="noStrike">
                <a:solidFill>
                  <a:srgbClr val="3B67B2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0" i="0" lang="en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Quality ingredients that keep you hydrated without compromise.</a:t>
            </a:r>
            <a:br>
              <a:rPr b="1" i="0" lang="en" sz="1200" u="none" cap="none" strike="noStrike">
                <a:solidFill>
                  <a:srgbClr val="3B67B2"/>
                </a:solidFill>
                <a:latin typeface="Avenir"/>
                <a:ea typeface="Avenir"/>
                <a:cs typeface="Avenir"/>
                <a:sym typeface="Avenir"/>
              </a:rPr>
            </a:br>
            <a:br>
              <a:rPr b="1" i="0" lang="en" sz="1200" u="none" cap="none" strike="noStrike">
                <a:solidFill>
                  <a:srgbClr val="3B67B2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1" i="0" lang="en" sz="1200" u="none" cap="none" strike="noStrike">
                <a:solidFill>
                  <a:srgbClr val="174CBB"/>
                </a:solidFill>
                <a:latin typeface="Montserrat"/>
                <a:ea typeface="Montserrat"/>
                <a:cs typeface="Montserrat"/>
                <a:sym typeface="Montserrat"/>
              </a:rPr>
              <a:t>Cut your costs</a:t>
            </a:r>
            <a:br>
              <a:rPr b="1" i="0" lang="en" sz="1200" u="none" cap="none" strike="noStrike">
                <a:solidFill>
                  <a:srgbClr val="3B67B2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0" i="0" lang="en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Our customers typically pay less than half the cost of canned and bottled water.</a:t>
            </a:r>
            <a:br>
              <a:rPr b="1" i="0" lang="en" sz="1200" u="none" cap="none" strike="noStrike">
                <a:solidFill>
                  <a:srgbClr val="3B67B2"/>
                </a:solidFill>
                <a:latin typeface="Avenir"/>
                <a:ea typeface="Avenir"/>
                <a:cs typeface="Avenir"/>
                <a:sym typeface="Avenir"/>
              </a:rPr>
            </a:br>
            <a:br>
              <a:rPr b="1" i="0" lang="en" sz="1200" u="none" cap="none" strike="noStrike">
                <a:solidFill>
                  <a:srgbClr val="3B67B2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1" i="0" lang="en" sz="1200" u="none" cap="none" strike="noStrike">
                <a:solidFill>
                  <a:srgbClr val="174CBB"/>
                </a:solidFill>
                <a:latin typeface="Montserrat"/>
                <a:ea typeface="Montserrat"/>
                <a:cs typeface="Montserrat"/>
                <a:sym typeface="Montserrat"/>
              </a:rPr>
              <a:t>Smart technology for smart hydration</a:t>
            </a:r>
            <a:br>
              <a:rPr b="1" i="0" lang="en" sz="1200" u="none" cap="none" strike="noStrike">
                <a:solidFill>
                  <a:srgbClr val="3B67B2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0" i="0" lang="en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Keep the fun flowing without interruption with fresh on-screen content, seamless updates, and remote diagnostics.</a:t>
            </a:r>
            <a:endParaRPr b="0" i="0" sz="12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8250" y="728424"/>
            <a:ext cx="742400" cy="6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5650" y="3613040"/>
            <a:ext cx="647603" cy="6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8">
            <a:alphaModFix/>
          </a:blip>
          <a:srcRect b="0" l="23153" r="31703" t="0"/>
          <a:stretch/>
        </p:blipFill>
        <p:spPr>
          <a:xfrm>
            <a:off x="5016250" y="25"/>
            <a:ext cx="4127749" cy="514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7642" l="0" r="0" t="5112"/>
          <a:stretch/>
        </p:blipFill>
        <p:spPr>
          <a:xfrm>
            <a:off x="0" y="0"/>
            <a:ext cx="4541524" cy="348947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339625" y="3863500"/>
            <a:ext cx="41001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15875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23E"/>
              </a:buClr>
              <a:buSzPts val="1100"/>
              <a:buFont typeface="Avenir"/>
              <a:buChar char="•"/>
            </a:pPr>
            <a:r>
              <a:rPr lang="en" sz="1100">
                <a:solidFill>
                  <a:srgbClr val="00223E"/>
                </a:solidFill>
                <a:latin typeface="Avenir"/>
                <a:ea typeface="Avenir"/>
                <a:cs typeface="Avenir"/>
                <a:sym typeface="Avenir"/>
              </a:rPr>
              <a:t>Variety &amp; personalization, all-in-one</a:t>
            </a:r>
            <a:endParaRPr sz="1100">
              <a:solidFill>
                <a:srgbClr val="00223E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5875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23E"/>
              </a:buClr>
              <a:buSzPts val="1100"/>
              <a:buFont typeface="Avenir"/>
              <a:buChar char="•"/>
            </a:pPr>
            <a:r>
              <a:rPr lang="en" sz="1100">
                <a:solidFill>
                  <a:srgbClr val="00223E"/>
                </a:solidFill>
                <a:latin typeface="Avenir"/>
                <a:ea typeface="Avenir"/>
                <a:cs typeface="Avenir"/>
                <a:sym typeface="Avenir"/>
              </a:rPr>
              <a:t>Still, sparkling, hot, flavored, and enhanced water options</a:t>
            </a:r>
            <a:endParaRPr sz="1100">
              <a:solidFill>
                <a:srgbClr val="00223E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5875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23E"/>
              </a:buClr>
              <a:buSzPts val="1100"/>
              <a:buFont typeface="Avenir"/>
              <a:buChar char="•"/>
            </a:pPr>
            <a:r>
              <a:rPr lang="en" sz="1100">
                <a:solidFill>
                  <a:srgbClr val="00223E"/>
                </a:solidFill>
                <a:latin typeface="Avenir"/>
                <a:ea typeface="Avenir"/>
                <a:cs typeface="Avenir"/>
                <a:sym typeface="Avenir"/>
              </a:rPr>
              <a:t>8 flavors &amp; enhancements—enjoy thousands of combinations</a:t>
            </a:r>
            <a:endParaRPr sz="1100">
              <a:solidFill>
                <a:srgbClr val="00223E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5875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23E"/>
              </a:buClr>
              <a:buSzPts val="1100"/>
              <a:buFont typeface="Avenir"/>
              <a:buChar char="•"/>
            </a:pPr>
            <a:r>
              <a:rPr lang="en" sz="1100">
                <a:solidFill>
                  <a:srgbClr val="00223E"/>
                </a:solidFill>
                <a:latin typeface="Avenir"/>
                <a:ea typeface="Avenir"/>
                <a:cs typeface="Avenir"/>
                <a:sym typeface="Avenir"/>
              </a:rPr>
              <a:t>Available in classic white</a:t>
            </a:r>
            <a:endParaRPr sz="1100">
              <a:solidFill>
                <a:srgbClr val="00223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339623" y="3583575"/>
            <a:ext cx="17343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174CBB"/>
                </a:solidFill>
                <a:latin typeface="Montserrat"/>
                <a:ea typeface="Montserrat"/>
                <a:cs typeface="Montserrat"/>
                <a:sym typeface="Montserrat"/>
              </a:rPr>
              <a:t>The Standup 2.0</a:t>
            </a:r>
            <a:endParaRPr b="1" i="0" sz="1400" u="none" cap="none" strike="noStrike">
              <a:solidFill>
                <a:srgbClr val="174C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4956385" y="3035094"/>
            <a:ext cx="1143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4CBB"/>
              </a:buClr>
              <a:buSzPts val="800"/>
              <a:buFont typeface="Helvetica Neue"/>
              <a:buNone/>
            </a:pPr>
            <a:r>
              <a:t/>
            </a:r>
            <a:endParaRPr b="1" i="0" sz="800" u="none" cap="none" strike="noStrike">
              <a:solidFill>
                <a:srgbClr val="174CB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4812848" y="3583575"/>
            <a:ext cx="16185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174CBB"/>
                </a:solidFill>
                <a:latin typeface="Montserrat"/>
                <a:ea typeface="Montserrat"/>
                <a:cs typeface="Montserrat"/>
                <a:sym typeface="Montserrat"/>
              </a:rPr>
              <a:t>The Countertop</a:t>
            </a:r>
            <a:endParaRPr b="1" i="0" sz="1400" u="none" cap="none" strike="noStrike">
              <a:solidFill>
                <a:srgbClr val="174C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4640100" y="120275"/>
            <a:ext cx="1131600" cy="1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Placeholder</a:t>
            </a:r>
            <a:endParaRPr sz="10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Image</a:t>
            </a:r>
            <a:endParaRPr sz="10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4812850" y="3863500"/>
            <a:ext cx="41715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15875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23E"/>
              </a:buClr>
              <a:buSzPts val="1100"/>
              <a:buFont typeface="Avenir"/>
              <a:buChar char="•"/>
            </a:pPr>
            <a:r>
              <a:rPr lang="en" sz="1100">
                <a:solidFill>
                  <a:srgbClr val="00223E"/>
                </a:solidFill>
                <a:latin typeface="Avenir"/>
                <a:ea typeface="Avenir"/>
                <a:cs typeface="Avenir"/>
                <a:sym typeface="Avenir"/>
              </a:rPr>
              <a:t>Sleek, innovative design with hidden plumbing in the cabinets</a:t>
            </a:r>
            <a:endParaRPr sz="1100">
              <a:solidFill>
                <a:srgbClr val="00223E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5875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23E"/>
              </a:buClr>
              <a:buSzPts val="1100"/>
              <a:buFont typeface="Avenir"/>
              <a:buChar char="•"/>
            </a:pPr>
            <a:r>
              <a:rPr lang="en" sz="1100">
                <a:solidFill>
                  <a:srgbClr val="00223E"/>
                </a:solidFill>
                <a:latin typeface="Avenir"/>
                <a:ea typeface="Avenir"/>
                <a:cs typeface="Avenir"/>
                <a:sym typeface="Avenir"/>
              </a:rPr>
              <a:t>Still, sparkling, flavored, and enhanced water options</a:t>
            </a:r>
            <a:endParaRPr sz="1100">
              <a:solidFill>
                <a:srgbClr val="00223E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5875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23E"/>
              </a:buClr>
              <a:buSzPts val="1100"/>
              <a:buFont typeface="Avenir"/>
              <a:buChar char="•"/>
            </a:pPr>
            <a:r>
              <a:rPr lang="en" sz="1100">
                <a:solidFill>
                  <a:srgbClr val="00223E"/>
                </a:solidFill>
                <a:latin typeface="Avenir"/>
                <a:ea typeface="Avenir"/>
                <a:cs typeface="Avenir"/>
                <a:sym typeface="Avenir"/>
              </a:rPr>
              <a:t>4 flavors &amp; enhancements—enjoy the most popular choices</a:t>
            </a:r>
            <a:endParaRPr sz="1100">
              <a:solidFill>
                <a:srgbClr val="00223E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5875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23E"/>
              </a:buClr>
              <a:buSzPts val="1100"/>
              <a:buFont typeface="Avenir"/>
              <a:buChar char="•"/>
            </a:pPr>
            <a:r>
              <a:rPr lang="en" sz="1100">
                <a:solidFill>
                  <a:srgbClr val="00223E"/>
                </a:solidFill>
                <a:latin typeface="Avenir"/>
                <a:ea typeface="Avenir"/>
                <a:cs typeface="Avenir"/>
                <a:sym typeface="Avenir"/>
              </a:rPr>
              <a:t>Available in classic white and sleek black</a:t>
            </a:r>
            <a:endParaRPr sz="1100">
              <a:solidFill>
                <a:srgbClr val="00223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4">
            <a:alphaModFix/>
          </a:blip>
          <a:srcRect b="11996" l="14954" r="62431" t="12793"/>
          <a:stretch/>
        </p:blipFill>
        <p:spPr>
          <a:xfrm>
            <a:off x="7076225" y="0"/>
            <a:ext cx="2067773" cy="348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4">
            <a:alphaModFix/>
          </a:blip>
          <a:srcRect b="11996" l="63058" r="14328" t="12786"/>
          <a:stretch/>
        </p:blipFill>
        <p:spPr>
          <a:xfrm>
            <a:off x="4867425" y="0"/>
            <a:ext cx="2067773" cy="348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356975" y="326125"/>
            <a:ext cx="46680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500">
                <a:solidFill>
                  <a:srgbClr val="00223E"/>
                </a:solidFill>
                <a:latin typeface="Montserrat"/>
                <a:ea typeface="Montserrat"/>
                <a:cs typeface="Montserrat"/>
                <a:sym typeface="Montserrat"/>
              </a:rPr>
              <a:t>Meet Our Flavor &amp; Enhancements</a:t>
            </a:r>
            <a:endParaRPr i="0" sz="1200" u="none" cap="none" strike="noStrike">
              <a:solidFill>
                <a:srgbClr val="0022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246700" y="668325"/>
            <a:ext cx="4052700" cy="3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74CB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 array of flavors that are sure the make your guests smile. Choose a classic or mix flavors together for their favorite water yet.</a:t>
            </a:r>
            <a:endParaRPr sz="1300">
              <a:solidFill>
                <a:srgbClr val="174CBB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74CBB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Char char="●"/>
            </a:pPr>
            <a:r>
              <a:rPr lang="e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Flavors made from real fruit essence – none of that fake stuff, ever!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Char char="●"/>
            </a:pPr>
            <a:r>
              <a:rPr lang="e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Zero- and low-calorie flavors for guilt-free enjoyment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Char char="●"/>
            </a:pPr>
            <a:r>
              <a:rPr lang="e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Our flavors are non-GMO, gluten-free, and vegan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74CBB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74CBB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74CB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Need a boost? Add an enhancement like Vitamin Boost, Caffeine, or Electrolytes.</a:t>
            </a:r>
            <a:endParaRPr sz="1300">
              <a:solidFill>
                <a:srgbClr val="174CBB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1296" y="2495290"/>
            <a:ext cx="561318" cy="6420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8"/>
          <p:cNvGrpSpPr/>
          <p:nvPr/>
        </p:nvGrpSpPr>
        <p:grpSpPr>
          <a:xfrm>
            <a:off x="6355364" y="2622098"/>
            <a:ext cx="541081" cy="1414426"/>
            <a:chOff x="4973737" y="1229513"/>
            <a:chExt cx="500028" cy="1307112"/>
          </a:xfrm>
        </p:grpSpPr>
        <p:pic>
          <p:nvPicPr>
            <p:cNvPr id="97" name="Google Shape;97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15201" y="1938880"/>
              <a:ext cx="417100" cy="5977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973737" y="1229513"/>
              <a:ext cx="500028" cy="4776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9" name="Google Shape;99;p18"/>
          <p:cNvGrpSpPr/>
          <p:nvPr/>
        </p:nvGrpSpPr>
        <p:grpSpPr>
          <a:xfrm>
            <a:off x="5410699" y="2481047"/>
            <a:ext cx="545119" cy="1489361"/>
            <a:chOff x="4256696" y="1099163"/>
            <a:chExt cx="503760" cy="1376362"/>
          </a:xfrm>
        </p:grpSpPr>
        <p:pic>
          <p:nvPicPr>
            <p:cNvPr id="100" name="Google Shape;100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296545" y="1923275"/>
              <a:ext cx="424062" cy="552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256696" y="1099163"/>
              <a:ext cx="503760" cy="6418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" name="Google Shape;102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24749" y="3420782"/>
            <a:ext cx="435843" cy="54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90300" y="2559804"/>
            <a:ext cx="504739" cy="5976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18"/>
          <p:cNvGrpSpPr/>
          <p:nvPr/>
        </p:nvGrpSpPr>
        <p:grpSpPr>
          <a:xfrm>
            <a:off x="8118812" y="946331"/>
            <a:ext cx="512815" cy="1354777"/>
            <a:chOff x="2993141" y="1222312"/>
            <a:chExt cx="473907" cy="1251988"/>
          </a:xfrm>
        </p:grpSpPr>
        <p:pic>
          <p:nvPicPr>
            <p:cNvPr id="105" name="Google Shape;105;p1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021548" y="1967588"/>
              <a:ext cx="417094" cy="506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8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993141" y="1222312"/>
              <a:ext cx="473907" cy="4850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" name="Google Shape;107;p18"/>
          <p:cNvGrpSpPr/>
          <p:nvPr/>
        </p:nvGrpSpPr>
        <p:grpSpPr>
          <a:xfrm>
            <a:off x="7257278" y="796929"/>
            <a:ext cx="569346" cy="1601541"/>
            <a:chOff x="2390290" y="1084246"/>
            <a:chExt cx="526149" cy="1480030"/>
          </a:xfrm>
        </p:grpSpPr>
        <p:pic>
          <p:nvPicPr>
            <p:cNvPr id="108" name="Google Shape;108;p1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2409189" y="1932101"/>
              <a:ext cx="488351" cy="632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8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2390290" y="1084246"/>
              <a:ext cx="526149" cy="6231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" name="Google Shape;110;p18"/>
          <p:cNvGrpSpPr/>
          <p:nvPr/>
        </p:nvGrpSpPr>
        <p:grpSpPr>
          <a:xfrm>
            <a:off x="6286721" y="807033"/>
            <a:ext cx="678370" cy="1504166"/>
            <a:chOff x="1673176" y="1093583"/>
            <a:chExt cx="626901" cy="1390043"/>
          </a:xfrm>
        </p:grpSpPr>
        <p:pic>
          <p:nvPicPr>
            <p:cNvPr id="111" name="Google Shape;111;p18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1778622" y="1976912"/>
              <a:ext cx="416009" cy="5067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8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1673176" y="1093583"/>
              <a:ext cx="626901" cy="6306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" name="Google Shape;113;p18"/>
          <p:cNvGrpSpPr/>
          <p:nvPr/>
        </p:nvGrpSpPr>
        <p:grpSpPr>
          <a:xfrm>
            <a:off x="5320201" y="923840"/>
            <a:ext cx="674332" cy="1482719"/>
            <a:chOff x="1007497" y="1201527"/>
            <a:chExt cx="623170" cy="1370223"/>
          </a:xfrm>
        </p:grpSpPr>
        <p:pic>
          <p:nvPicPr>
            <p:cNvPr id="114" name="Google Shape;114;p18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1044813" y="1959781"/>
              <a:ext cx="548539" cy="611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8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1007497" y="1201527"/>
              <a:ext cx="623170" cy="5336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" name="Google Shape;116;p18"/>
          <p:cNvGrpSpPr/>
          <p:nvPr/>
        </p:nvGrpSpPr>
        <p:grpSpPr>
          <a:xfrm>
            <a:off x="4457315" y="831247"/>
            <a:ext cx="570699" cy="1488040"/>
            <a:chOff x="356975" y="1115960"/>
            <a:chExt cx="527400" cy="1375141"/>
          </a:xfrm>
        </p:grpSpPr>
        <p:pic>
          <p:nvPicPr>
            <p:cNvPr id="117" name="Google Shape;117;p18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356975" y="1984388"/>
              <a:ext cx="527400" cy="506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8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379989" y="1115960"/>
              <a:ext cx="481371" cy="6007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9" name="Google Shape;119;p1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56974" y="4219625"/>
            <a:ext cx="404174" cy="408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183319" y="4219625"/>
            <a:ext cx="404180" cy="4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71987" y="4219625"/>
            <a:ext cx="404180" cy="4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